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281" r:id="rId5"/>
    <p:sldId id="297" r:id="rId6"/>
    <p:sldId id="288" r:id="rId7"/>
    <p:sldId id="304" r:id="rId8"/>
    <p:sldId id="266" r:id="rId9"/>
    <p:sldId id="276" r:id="rId10"/>
    <p:sldId id="303" r:id="rId11"/>
    <p:sldId id="305" r:id="rId12"/>
    <p:sldId id="290" r:id="rId13"/>
    <p:sldId id="292" r:id="rId14"/>
    <p:sldId id="289" r:id="rId15"/>
    <p:sldId id="295" r:id="rId16"/>
    <p:sldId id="272" r:id="rId1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2E21F3-84C0-9DF1-8507-464C703F055C}" v="1" dt="2025-08-28T21:03:40.739"/>
    <p1510:client id="{A458801B-52AE-6CE7-18C5-ED19827E8551}" v="21" dt="2025-08-28T21:11:15.6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selin Bourges" userId="S::josselin.bourges@un.org::2853f2c9-8004-4548-bb73-10249e173b61" providerId="AD" clId="Web-{EBB16A37-FC4E-7596-7360-131CDB964B86}"/>
    <pc:docChg chg="addSld delSld modSld sldOrd">
      <pc:chgData name="Josselin Bourges" userId="S::josselin.bourges@un.org::2853f2c9-8004-4548-bb73-10249e173b61" providerId="AD" clId="Web-{EBB16A37-FC4E-7596-7360-131CDB964B86}" dt="2025-08-15T15:33:28.197" v="360"/>
      <pc:docMkLst>
        <pc:docMk/>
      </pc:docMkLst>
      <pc:sldChg chg="del">
        <pc:chgData name="Josselin Bourges" userId="S::josselin.bourges@un.org::2853f2c9-8004-4548-bb73-10249e173b61" providerId="AD" clId="Web-{EBB16A37-FC4E-7596-7360-131CDB964B86}" dt="2025-08-15T14:38:52.899" v="0"/>
        <pc:sldMkLst>
          <pc:docMk/>
          <pc:sldMk cId="581762043" sldId="256"/>
        </pc:sldMkLst>
      </pc:sldChg>
      <pc:sldChg chg="del">
        <pc:chgData name="Josselin Bourges" userId="S::josselin.bourges@un.org::2853f2c9-8004-4548-bb73-10249e173b61" providerId="AD" clId="Web-{EBB16A37-FC4E-7596-7360-131CDB964B86}" dt="2025-08-15T15:07:38.305" v="150"/>
        <pc:sldMkLst>
          <pc:docMk/>
          <pc:sldMk cId="3474446520" sldId="262"/>
        </pc:sldMkLst>
      </pc:sldChg>
      <pc:sldChg chg="modSp modNotes">
        <pc:chgData name="Josselin Bourges" userId="S::josselin.bourges@un.org::2853f2c9-8004-4548-bb73-10249e173b61" providerId="AD" clId="Web-{EBB16A37-FC4E-7596-7360-131CDB964B86}" dt="2025-08-15T15:28:19.237" v="288"/>
        <pc:sldMkLst>
          <pc:docMk/>
          <pc:sldMk cId="2056460221" sldId="266"/>
        </pc:sldMkLst>
        <pc:spChg chg="mod">
          <ac:chgData name="Josselin Bourges" userId="S::josselin.bourges@un.org::2853f2c9-8004-4548-bb73-10249e173b61" providerId="AD" clId="Web-{EBB16A37-FC4E-7596-7360-131CDB964B86}" dt="2025-08-15T15:07:19.507" v="148" actId="20577"/>
          <ac:spMkLst>
            <pc:docMk/>
            <pc:sldMk cId="2056460221" sldId="266"/>
            <ac:spMk id="2" creationId="{DC5C4319-256A-48DE-B758-154951F0C3B1}"/>
          </ac:spMkLst>
        </pc:spChg>
        <pc:spChg chg="mod">
          <ac:chgData name="Josselin Bourges" userId="S::josselin.bourges@un.org::2853f2c9-8004-4548-bb73-10249e173b61" providerId="AD" clId="Web-{EBB16A37-FC4E-7596-7360-131CDB964B86}" dt="2025-08-15T15:11:42.744" v="213" actId="20577"/>
          <ac:spMkLst>
            <pc:docMk/>
            <pc:sldMk cId="2056460221" sldId="266"/>
            <ac:spMk id="9" creationId="{98A243FC-2D20-4365-B288-6BF873D1B7BF}"/>
          </ac:spMkLst>
        </pc:spChg>
      </pc:sldChg>
      <pc:sldChg chg="addSp delSp modSp modNotes">
        <pc:chgData name="Josselin Bourges" userId="S::josselin.bourges@un.org::2853f2c9-8004-4548-bb73-10249e173b61" providerId="AD" clId="Web-{EBB16A37-FC4E-7596-7360-131CDB964B86}" dt="2025-08-15T15:24:00.110" v="271"/>
        <pc:sldMkLst>
          <pc:docMk/>
          <pc:sldMk cId="4061251164" sldId="272"/>
        </pc:sldMkLst>
        <pc:spChg chg="mod">
          <ac:chgData name="Josselin Bourges" userId="S::josselin.bourges@un.org::2853f2c9-8004-4548-bb73-10249e173b61" providerId="AD" clId="Web-{EBB16A37-FC4E-7596-7360-131CDB964B86}" dt="2025-08-15T15:19:50.311" v="257" actId="20577"/>
          <ac:spMkLst>
            <pc:docMk/>
            <pc:sldMk cId="4061251164" sldId="272"/>
            <ac:spMk id="2" creationId="{CBBD25B4-2F41-474B-8B9D-CE49981A020C}"/>
          </ac:spMkLst>
        </pc:spChg>
        <pc:spChg chg="add mod">
          <ac:chgData name="Josselin Bourges" userId="S::josselin.bourges@un.org::2853f2c9-8004-4548-bb73-10249e173b61" providerId="AD" clId="Web-{EBB16A37-FC4E-7596-7360-131CDB964B86}" dt="2025-08-15T15:20:01.952" v="263" actId="1076"/>
          <ac:spMkLst>
            <pc:docMk/>
            <pc:sldMk cId="4061251164" sldId="272"/>
            <ac:spMk id="4" creationId="{DD400DE6-8D50-7710-2CF1-F9582AF17A37}"/>
          </ac:spMkLst>
        </pc:spChg>
        <pc:spChg chg="mod">
          <ac:chgData name="Josselin Bourges" userId="S::josselin.bourges@un.org::2853f2c9-8004-4548-bb73-10249e173b61" providerId="AD" clId="Web-{EBB16A37-FC4E-7596-7360-131CDB964B86}" dt="2025-08-15T15:23:09.184" v="268" actId="20577"/>
          <ac:spMkLst>
            <pc:docMk/>
            <pc:sldMk cId="4061251164" sldId="272"/>
            <ac:spMk id="8" creationId="{47B204AA-D963-42DE-A2EB-71D3F091C5C8}"/>
          </ac:spMkLst>
        </pc:spChg>
        <pc:picChg chg="add mod">
          <ac:chgData name="Josselin Bourges" userId="S::josselin.bourges@un.org::2853f2c9-8004-4548-bb73-10249e173b61" providerId="AD" clId="Web-{EBB16A37-FC4E-7596-7360-131CDB964B86}" dt="2025-08-15T15:20:01.936" v="262" actId="1076"/>
          <ac:picMkLst>
            <pc:docMk/>
            <pc:sldMk cId="4061251164" sldId="272"/>
            <ac:picMk id="3" creationId="{53601EF8-5030-E140-AB44-032870BFD641}"/>
          </ac:picMkLst>
        </pc:picChg>
      </pc:sldChg>
      <pc:sldChg chg="del">
        <pc:chgData name="Josselin Bourges" userId="S::josselin.bourges@un.org::2853f2c9-8004-4548-bb73-10249e173b61" providerId="AD" clId="Web-{EBB16A37-FC4E-7596-7360-131CDB964B86}" dt="2025-08-15T14:56:10.161" v="11"/>
        <pc:sldMkLst>
          <pc:docMk/>
          <pc:sldMk cId="2982070104" sldId="275"/>
        </pc:sldMkLst>
      </pc:sldChg>
      <pc:sldChg chg="modSp modNotes">
        <pc:chgData name="Josselin Bourges" userId="S::josselin.bourges@un.org::2853f2c9-8004-4548-bb73-10249e173b61" providerId="AD" clId="Web-{EBB16A37-FC4E-7596-7360-131CDB964B86}" dt="2025-08-15T15:27:38.328" v="285"/>
        <pc:sldMkLst>
          <pc:docMk/>
          <pc:sldMk cId="2950728046" sldId="276"/>
        </pc:sldMkLst>
        <pc:spChg chg="mod">
          <ac:chgData name="Josselin Bourges" userId="S::josselin.bourges@un.org::2853f2c9-8004-4548-bb73-10249e173b61" providerId="AD" clId="Web-{EBB16A37-FC4E-7596-7360-131CDB964B86}" dt="2025-08-15T15:11:47.916" v="215" actId="20577"/>
          <ac:spMkLst>
            <pc:docMk/>
            <pc:sldMk cId="2950728046" sldId="276"/>
            <ac:spMk id="2" creationId="{F9235E24-37EE-4A50-83CD-04414A1993B2}"/>
          </ac:spMkLst>
        </pc:spChg>
        <pc:spChg chg="mod">
          <ac:chgData name="Josselin Bourges" userId="S::josselin.bourges@un.org::2853f2c9-8004-4548-bb73-10249e173b61" providerId="AD" clId="Web-{EBB16A37-FC4E-7596-7360-131CDB964B86}" dt="2025-08-15T15:12:39.639" v="218" actId="20577"/>
          <ac:spMkLst>
            <pc:docMk/>
            <pc:sldMk cId="2950728046" sldId="276"/>
            <ac:spMk id="3" creationId="{807598B7-0886-44B6-AF5E-2446CB0F5295}"/>
          </ac:spMkLst>
        </pc:spChg>
      </pc:sldChg>
      <pc:sldChg chg="modSp modNotes">
        <pc:chgData name="Josselin Bourges" userId="S::josselin.bourges@un.org::2853f2c9-8004-4548-bb73-10249e173b61" providerId="AD" clId="Web-{EBB16A37-FC4E-7596-7360-131CDB964B86}" dt="2025-08-15T15:33:28.197" v="360"/>
        <pc:sldMkLst>
          <pc:docMk/>
          <pc:sldMk cId="2713081774" sldId="281"/>
        </pc:sldMkLst>
        <pc:spChg chg="mod">
          <ac:chgData name="Josselin Bourges" userId="S::josselin.bourges@un.org::2853f2c9-8004-4548-bb73-10249e173b61" providerId="AD" clId="Web-{EBB16A37-FC4E-7596-7360-131CDB964B86}" dt="2025-08-15T14:55:42.628" v="8" actId="20577"/>
          <ac:spMkLst>
            <pc:docMk/>
            <pc:sldMk cId="2713081774" sldId="281"/>
            <ac:spMk id="2" creationId="{9A96926C-0C8B-4D73-AC73-3E7379AA0471}"/>
          </ac:spMkLst>
        </pc:spChg>
      </pc:sldChg>
      <pc:sldChg chg="add del ord">
        <pc:chgData name="Josselin Bourges" userId="S::josselin.bourges@un.org::2853f2c9-8004-4548-bb73-10249e173b61" providerId="AD" clId="Web-{EBB16A37-FC4E-7596-7360-131CDB964B86}" dt="2025-08-15T14:57:15.385" v="52"/>
        <pc:sldMkLst>
          <pc:docMk/>
          <pc:sldMk cId="91420380" sldId="288"/>
        </pc:sldMkLst>
      </pc:sldChg>
      <pc:sldChg chg="modSp modNotes">
        <pc:chgData name="Josselin Bourges" userId="S::josselin.bourges@un.org::2853f2c9-8004-4548-bb73-10249e173b61" providerId="AD" clId="Web-{EBB16A37-FC4E-7596-7360-131CDB964B86}" dt="2025-08-15T15:24:37.972" v="281"/>
        <pc:sldMkLst>
          <pc:docMk/>
          <pc:sldMk cId="2383868340" sldId="289"/>
        </pc:sldMkLst>
        <pc:spChg chg="mod">
          <ac:chgData name="Josselin Bourges" userId="S::josselin.bourges@un.org::2853f2c9-8004-4548-bb73-10249e173b61" providerId="AD" clId="Web-{EBB16A37-FC4E-7596-7360-131CDB964B86}" dt="2025-08-15T15:19:21.215" v="250" actId="20577"/>
          <ac:spMkLst>
            <pc:docMk/>
            <pc:sldMk cId="2383868340" sldId="289"/>
            <ac:spMk id="2" creationId="{4E7B3B0D-CDDE-4BDF-AAED-427D162D8AF7}"/>
          </ac:spMkLst>
        </pc:spChg>
        <pc:spChg chg="mod">
          <ac:chgData name="Josselin Bourges" userId="S::josselin.bourges@un.org::2853f2c9-8004-4548-bb73-10249e173b61" providerId="AD" clId="Web-{EBB16A37-FC4E-7596-7360-131CDB964B86}" dt="2025-08-15T15:19:16.902" v="243" actId="20577"/>
          <ac:spMkLst>
            <pc:docMk/>
            <pc:sldMk cId="2383868340" sldId="289"/>
            <ac:spMk id="4" creationId="{1CB47171-449C-B078-E508-A54368C52523}"/>
          </ac:spMkLst>
        </pc:spChg>
      </pc:sldChg>
      <pc:sldChg chg="addSp delSp modSp add">
        <pc:chgData name="Josselin Bourges" userId="S::josselin.bourges@un.org::2853f2c9-8004-4548-bb73-10249e173b61" providerId="AD" clId="Web-{EBB16A37-FC4E-7596-7360-131CDB964B86}" dt="2025-08-15T15:10:50.006" v="202" actId="1076"/>
        <pc:sldMkLst>
          <pc:docMk/>
          <pc:sldMk cId="2309579545" sldId="290"/>
        </pc:sldMkLst>
        <pc:spChg chg="mod">
          <ac:chgData name="Josselin Bourges" userId="S::josselin.bourges@un.org::2853f2c9-8004-4548-bb73-10249e173b61" providerId="AD" clId="Web-{EBB16A37-FC4E-7596-7360-131CDB964B86}" dt="2025-08-15T15:09:59.627" v="188" actId="1076"/>
          <ac:spMkLst>
            <pc:docMk/>
            <pc:sldMk cId="2309579545" sldId="290"/>
            <ac:spMk id="14" creationId="{B7D611BE-B07C-D10D-CB3E-C1500F3F300F}"/>
          </ac:spMkLst>
        </pc:spChg>
        <pc:grpChg chg="mod">
          <ac:chgData name="Josselin Bourges" userId="S::josselin.bourges@un.org::2853f2c9-8004-4548-bb73-10249e173b61" providerId="AD" clId="Web-{EBB16A37-FC4E-7596-7360-131CDB964B86}" dt="2025-08-15T15:10:50.006" v="202" actId="1076"/>
          <ac:grpSpMkLst>
            <pc:docMk/>
            <pc:sldMk cId="2309579545" sldId="290"/>
            <ac:grpSpMk id="17" creationId="{1A9FAB2E-E256-792D-0069-C6E8BACEE492}"/>
          </ac:grpSpMkLst>
        </pc:grpChg>
        <pc:picChg chg="add mod">
          <ac:chgData name="Josselin Bourges" userId="S::josselin.bourges@un.org::2853f2c9-8004-4548-bb73-10249e173b61" providerId="AD" clId="Web-{EBB16A37-FC4E-7596-7360-131CDB964B86}" dt="2025-08-15T15:10:43.302" v="200" actId="1076"/>
          <ac:picMkLst>
            <pc:docMk/>
            <pc:sldMk cId="2309579545" sldId="290"/>
            <ac:picMk id="3" creationId="{D54E2F1C-0A43-25D6-8B0A-D83E48ACDD10}"/>
          </ac:picMkLst>
        </pc:picChg>
        <pc:picChg chg="add mod">
          <ac:chgData name="Josselin Bourges" userId="S::josselin.bourges@un.org::2853f2c9-8004-4548-bb73-10249e173b61" providerId="AD" clId="Web-{EBB16A37-FC4E-7596-7360-131CDB964B86}" dt="2025-08-15T15:10:37.302" v="198" actId="1076"/>
          <ac:picMkLst>
            <pc:docMk/>
            <pc:sldMk cId="2309579545" sldId="290"/>
            <ac:picMk id="4" creationId="{48E5A3B9-D23F-8DD7-DA42-0CBC6C139E1C}"/>
          </ac:picMkLst>
        </pc:picChg>
      </pc:sldChg>
      <pc:sldChg chg="del">
        <pc:chgData name="Josselin Bourges" userId="S::josselin.bourges@un.org::2853f2c9-8004-4548-bb73-10249e173b61" providerId="AD" clId="Web-{EBB16A37-FC4E-7596-7360-131CDB964B86}" dt="2025-08-15T15:01:53.077" v="54"/>
        <pc:sldMkLst>
          <pc:docMk/>
          <pc:sldMk cId="3552580504" sldId="290"/>
        </pc:sldMkLst>
      </pc:sldChg>
      <pc:sldChg chg="addSp delSp modSp del">
        <pc:chgData name="Josselin Bourges" userId="S::josselin.bourges@un.org::2853f2c9-8004-4548-bb73-10249e173b61" providerId="AD" clId="Web-{EBB16A37-FC4E-7596-7360-131CDB964B86}" dt="2025-08-15T15:08:51.060" v="167"/>
        <pc:sldMkLst>
          <pc:docMk/>
          <pc:sldMk cId="4153325999" sldId="291"/>
        </pc:sldMkLst>
      </pc:sldChg>
      <pc:sldChg chg="modSp modNotes">
        <pc:chgData name="Josselin Bourges" userId="S::josselin.bourges@un.org::2853f2c9-8004-4548-bb73-10249e173b61" providerId="AD" clId="Web-{EBB16A37-FC4E-7596-7360-131CDB964B86}" dt="2025-08-15T15:24:33.596" v="277"/>
        <pc:sldMkLst>
          <pc:docMk/>
          <pc:sldMk cId="1688638681" sldId="292"/>
        </pc:sldMkLst>
        <pc:spChg chg="mod">
          <ac:chgData name="Josselin Bourges" userId="S::josselin.bourges@un.org::2853f2c9-8004-4548-bb73-10249e173b61" providerId="AD" clId="Web-{EBB16A37-FC4E-7596-7360-131CDB964B86}" dt="2025-08-15T15:19:03.682" v="241" actId="20577"/>
          <ac:spMkLst>
            <pc:docMk/>
            <pc:sldMk cId="1688638681" sldId="292"/>
            <ac:spMk id="2" creationId="{6831211C-84CE-4CA5-B652-879CDA819502}"/>
          </ac:spMkLst>
        </pc:spChg>
        <pc:spChg chg="mod">
          <ac:chgData name="Josselin Bourges" userId="S::josselin.bourges@un.org::2853f2c9-8004-4548-bb73-10249e173b61" providerId="AD" clId="Web-{EBB16A37-FC4E-7596-7360-131CDB964B86}" dt="2025-08-15T15:19:01.635" v="237" actId="20577"/>
          <ac:spMkLst>
            <pc:docMk/>
            <pc:sldMk cId="1688638681" sldId="292"/>
            <ac:spMk id="4" creationId="{00949448-20B5-9A98-9D58-4F303283F360}"/>
          </ac:spMkLst>
        </pc:spChg>
      </pc:sldChg>
      <pc:sldChg chg="del">
        <pc:chgData name="Josselin Bourges" userId="S::josselin.bourges@un.org::2853f2c9-8004-4548-bb73-10249e173b61" providerId="AD" clId="Web-{EBB16A37-FC4E-7596-7360-131CDB964B86}" dt="2025-08-15T15:19:34.622" v="252"/>
        <pc:sldMkLst>
          <pc:docMk/>
          <pc:sldMk cId="2132083861" sldId="293"/>
        </pc:sldMkLst>
      </pc:sldChg>
      <pc:sldChg chg="add">
        <pc:chgData name="Josselin Bourges" userId="S::josselin.bourges@un.org::2853f2c9-8004-4548-bb73-10249e173b61" providerId="AD" clId="Web-{EBB16A37-FC4E-7596-7360-131CDB964B86}" dt="2025-08-15T15:19:31.450" v="251"/>
        <pc:sldMkLst>
          <pc:docMk/>
          <pc:sldMk cId="2132083861" sldId="295"/>
        </pc:sldMkLst>
      </pc:sldChg>
      <pc:sldChg chg="modSp add del ord">
        <pc:chgData name="Josselin Bourges" userId="S::josselin.bourges@un.org::2853f2c9-8004-4548-bb73-10249e173b61" providerId="AD" clId="Web-{EBB16A37-FC4E-7596-7360-131CDB964B86}" dt="2025-08-15T14:57:00.571" v="47" actId="1076"/>
        <pc:sldMkLst>
          <pc:docMk/>
          <pc:sldMk cId="2582753901" sldId="297"/>
        </pc:sldMkLst>
        <pc:spChg chg="mod">
          <ac:chgData name="Josselin Bourges" userId="S::josselin.bourges@un.org::2853f2c9-8004-4548-bb73-10249e173b61" providerId="AD" clId="Web-{EBB16A37-FC4E-7596-7360-131CDB964B86}" dt="2025-08-15T14:57:00.571" v="47" actId="1076"/>
          <ac:spMkLst>
            <pc:docMk/>
            <pc:sldMk cId="2582753901" sldId="297"/>
            <ac:spMk id="7" creationId="{CB790908-952B-E4C6-CF0C-47AB74AB1768}"/>
          </ac:spMkLst>
        </pc:spChg>
      </pc:sldChg>
      <pc:sldChg chg="addSp delSp modSp modNotes">
        <pc:chgData name="Josselin Bourges" userId="S::josselin.bourges@un.org::2853f2c9-8004-4548-bb73-10249e173b61" providerId="AD" clId="Web-{EBB16A37-FC4E-7596-7360-131CDB964B86}" dt="2025-08-15T15:27:10.701" v="284"/>
        <pc:sldMkLst>
          <pc:docMk/>
          <pc:sldMk cId="1559170326" sldId="303"/>
        </pc:sldMkLst>
        <pc:spChg chg="mod">
          <ac:chgData name="Josselin Bourges" userId="S::josselin.bourges@un.org::2853f2c9-8004-4548-bb73-10249e173b61" providerId="AD" clId="Web-{EBB16A37-FC4E-7596-7360-131CDB964B86}" dt="2025-08-15T15:12:57.687" v="224" actId="20577"/>
          <ac:spMkLst>
            <pc:docMk/>
            <pc:sldMk cId="1559170326" sldId="303"/>
            <ac:spMk id="2" creationId="{3DFDB198-2025-4D6A-81A8-3317D7319C88}"/>
          </ac:spMkLst>
        </pc:spChg>
        <pc:spChg chg="mod">
          <ac:chgData name="Josselin Bourges" userId="S::josselin.bourges@un.org::2853f2c9-8004-4548-bb73-10249e173b61" providerId="AD" clId="Web-{EBB16A37-FC4E-7596-7360-131CDB964B86}" dt="2025-08-15T15:13:38.455" v="235" actId="20577"/>
          <ac:spMkLst>
            <pc:docMk/>
            <pc:sldMk cId="1559170326" sldId="303"/>
            <ac:spMk id="6" creationId="{467C6FAF-49CE-A2F9-3A5D-FC1BDBCC1495}"/>
          </ac:spMkLst>
        </pc:spChg>
        <pc:picChg chg="add mod">
          <ac:chgData name="Josselin Bourges" userId="S::josselin.bourges@un.org::2853f2c9-8004-4548-bb73-10249e173b61" providerId="AD" clId="Web-{EBB16A37-FC4E-7596-7360-131CDB964B86}" dt="2025-08-15T15:13:07.344" v="227" actId="1076"/>
          <ac:picMkLst>
            <pc:docMk/>
            <pc:sldMk cId="1559170326" sldId="303"/>
            <ac:picMk id="3" creationId="{004E331A-1F1B-F7EF-D880-E53B45D0DE32}"/>
          </ac:picMkLst>
        </pc:picChg>
      </pc:sldChg>
      <pc:sldChg chg="addSp modSp add modNotes">
        <pc:chgData name="Josselin Bourges" userId="S::josselin.bourges@un.org::2853f2c9-8004-4548-bb73-10249e173b61" providerId="AD" clId="Web-{EBB16A37-FC4E-7596-7360-131CDB964B86}" dt="2025-08-15T15:31:18.891" v="306"/>
        <pc:sldMkLst>
          <pc:docMk/>
          <pc:sldMk cId="1588750975" sldId="304"/>
        </pc:sldMkLst>
        <pc:spChg chg="add mod">
          <ac:chgData name="Josselin Bourges" userId="S::josselin.bourges@un.org::2853f2c9-8004-4548-bb73-10249e173b61" providerId="AD" clId="Web-{EBB16A37-FC4E-7596-7360-131CDB964B86}" dt="2025-08-15T15:05:31.608" v="145" actId="20577"/>
          <ac:spMkLst>
            <pc:docMk/>
            <pc:sldMk cId="1588750975" sldId="304"/>
            <ac:spMk id="3" creationId="{12E2B9EC-0001-8E2D-38F5-5902A3F0894C}"/>
          </ac:spMkLst>
        </pc:spChg>
        <pc:spChg chg="mod">
          <ac:chgData name="Josselin Bourges" userId="S::josselin.bourges@un.org::2853f2c9-8004-4548-bb73-10249e173b61" providerId="AD" clId="Web-{EBB16A37-FC4E-7596-7360-131CDB964B86}" dt="2025-08-15T15:04:21.322" v="124" actId="20577"/>
          <ac:spMkLst>
            <pc:docMk/>
            <pc:sldMk cId="1588750975" sldId="304"/>
            <ac:spMk id="13" creationId="{54EBC5BC-34E0-3E56-F38B-21971E519255}"/>
          </ac:spMkLst>
        </pc:spChg>
      </pc:sldChg>
      <pc:sldChg chg="add del">
        <pc:chgData name="Josselin Bourges" userId="S::josselin.bourges@un.org::2853f2c9-8004-4548-bb73-10249e173b61" providerId="AD" clId="Web-{EBB16A37-FC4E-7596-7360-131CDB964B86}" dt="2025-08-15T14:57:10.556" v="49"/>
        <pc:sldMkLst>
          <pc:docMk/>
          <pc:sldMk cId="4140472171" sldId="304"/>
        </pc:sldMkLst>
      </pc:sldChg>
      <pc:sldChg chg="modSp add">
        <pc:chgData name="Josselin Bourges" userId="S::josselin.bourges@un.org::2853f2c9-8004-4548-bb73-10249e173b61" providerId="AD" clId="Web-{EBB16A37-FC4E-7596-7360-131CDB964B86}" dt="2025-08-15T15:08:03.463" v="159" actId="20577"/>
        <pc:sldMkLst>
          <pc:docMk/>
          <pc:sldMk cId="2390188584" sldId="305"/>
        </pc:sldMkLst>
        <pc:spChg chg="mod">
          <ac:chgData name="Josselin Bourges" userId="S::josselin.bourges@un.org::2853f2c9-8004-4548-bb73-10249e173b61" providerId="AD" clId="Web-{EBB16A37-FC4E-7596-7360-131CDB964B86}" dt="2025-08-15T15:08:03.463" v="159" actId="20577"/>
          <ac:spMkLst>
            <pc:docMk/>
            <pc:sldMk cId="2390188584" sldId="305"/>
            <ac:spMk id="3" creationId="{D9ABDD1F-C3A2-4EBA-8B3B-385D708D51D8}"/>
          </ac:spMkLst>
        </pc:spChg>
      </pc:sldChg>
      <pc:sldChg chg="new del">
        <pc:chgData name="Josselin Bourges" userId="S::josselin.bourges@un.org::2853f2c9-8004-4548-bb73-10249e173b61" providerId="AD" clId="Web-{EBB16A37-FC4E-7596-7360-131CDB964B86}" dt="2025-08-15T15:08:48.747" v="166"/>
        <pc:sldMkLst>
          <pc:docMk/>
          <pc:sldMk cId="3191838434" sldId="306"/>
        </pc:sldMkLst>
      </pc:sldChg>
    </pc:docChg>
  </pc:docChgLst>
  <pc:docChgLst>
    <pc:chgData name="Ruth Ouattara" userId="S::ruth.ouattara@un.org::ef623609-f3d1-4537-8577-3dbd58257726" providerId="AD" clId="Web-{742E21F3-84C0-9DF1-8507-464C703F055C}"/>
    <pc:docChg chg="modSld">
      <pc:chgData name="Ruth Ouattara" userId="S::ruth.ouattara@un.org::ef623609-f3d1-4537-8577-3dbd58257726" providerId="AD" clId="Web-{742E21F3-84C0-9DF1-8507-464C703F055C}" dt="2025-08-28T21:03:40.739" v="0" actId="1076"/>
      <pc:docMkLst>
        <pc:docMk/>
      </pc:docMkLst>
      <pc:sldChg chg="modSp">
        <pc:chgData name="Ruth Ouattara" userId="S::ruth.ouattara@un.org::ef623609-f3d1-4537-8577-3dbd58257726" providerId="AD" clId="Web-{742E21F3-84C0-9DF1-8507-464C703F055C}" dt="2025-08-28T21:03:40.739" v="0" actId="1076"/>
        <pc:sldMkLst>
          <pc:docMk/>
          <pc:sldMk cId="4061251164" sldId="272"/>
        </pc:sldMkLst>
        <pc:spChg chg="mod">
          <ac:chgData name="Ruth Ouattara" userId="S::ruth.ouattara@un.org::ef623609-f3d1-4537-8577-3dbd58257726" providerId="AD" clId="Web-{742E21F3-84C0-9DF1-8507-464C703F055C}" dt="2025-08-28T21:03:40.739" v="0" actId="1076"/>
          <ac:spMkLst>
            <pc:docMk/>
            <pc:sldMk cId="4061251164" sldId="272"/>
            <ac:spMk id="4" creationId="{DD400DE6-8D50-7710-2CF1-F9582AF17A37}"/>
          </ac:spMkLst>
        </pc:spChg>
      </pc:sldChg>
    </pc:docChg>
  </pc:docChgLst>
  <pc:docChgLst>
    <pc:chgData name="Ruth Ouattara" userId="S::ruth.ouattara@un.org::ef623609-f3d1-4537-8577-3dbd58257726" providerId="AD" clId="Web-{A458801B-52AE-6CE7-18C5-ED19827E8551}"/>
    <pc:docChg chg="modSld">
      <pc:chgData name="Ruth Ouattara" userId="S::ruth.ouattara@un.org::ef623609-f3d1-4537-8577-3dbd58257726" providerId="AD" clId="Web-{A458801B-52AE-6CE7-18C5-ED19827E8551}" dt="2025-08-28T21:11:15.618" v="19"/>
      <pc:docMkLst>
        <pc:docMk/>
      </pc:docMkLst>
      <pc:sldChg chg="addSp delSp modSp">
        <pc:chgData name="Ruth Ouattara" userId="S::ruth.ouattara@un.org::ef623609-f3d1-4537-8577-3dbd58257726" providerId="AD" clId="Web-{A458801B-52AE-6CE7-18C5-ED19827E8551}" dt="2025-08-28T21:11:15.618" v="19"/>
        <pc:sldMkLst>
          <pc:docMk/>
          <pc:sldMk cId="4061251164" sldId="272"/>
        </pc:sldMkLst>
        <pc:spChg chg="del mod">
          <ac:chgData name="Ruth Ouattara" userId="S::ruth.ouattara@un.org::ef623609-f3d1-4537-8577-3dbd58257726" providerId="AD" clId="Web-{A458801B-52AE-6CE7-18C5-ED19827E8551}" dt="2025-08-28T21:09:33.337" v="6"/>
          <ac:spMkLst>
            <pc:docMk/>
            <pc:sldMk cId="4061251164" sldId="272"/>
            <ac:spMk id="4" creationId="{DD400DE6-8D50-7710-2CF1-F9582AF17A37}"/>
          </ac:spMkLst>
        </pc:spChg>
        <pc:picChg chg="del">
          <ac:chgData name="Ruth Ouattara" userId="S::ruth.ouattara@un.org::ef623609-f3d1-4537-8577-3dbd58257726" providerId="AD" clId="Web-{A458801B-52AE-6CE7-18C5-ED19827E8551}" dt="2025-08-28T21:09:31.009" v="5"/>
          <ac:picMkLst>
            <pc:docMk/>
            <pc:sldMk cId="4061251164" sldId="272"/>
            <ac:picMk id="3" creationId="{53601EF8-5030-E140-AB44-032870BFD641}"/>
          </ac:picMkLst>
        </pc:picChg>
        <pc:picChg chg="add mod modCrop">
          <ac:chgData name="Ruth Ouattara" userId="S::ruth.ouattara@un.org::ef623609-f3d1-4537-8577-3dbd58257726" providerId="AD" clId="Web-{A458801B-52AE-6CE7-18C5-ED19827E8551}" dt="2025-08-28T21:11:15.618" v="19"/>
          <ac:picMkLst>
            <pc:docMk/>
            <pc:sldMk cId="4061251164" sldId="272"/>
            <ac:picMk id="5" creationId="{1DC10AAA-E1C8-8900-989D-666A04B7148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0D4DC-8793-44DE-AA1D-B1EA197464BA}" type="datetimeFigureOut">
              <a:rPr lang="fr-FR" smtClean="0"/>
              <a:t>28/08/2025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FBE429-A1D6-463E-8AA1-16DB01AFB80F}" type="slidenum">
              <a:rPr lang="fr-FR" smtClean="0"/>
              <a:t>‹#›</a:t>
            </a:fld>
            <a:endParaRPr lang="fr-FR"/>
          </a:p>
        </p:txBody>
      </p:sp>
    </p:spTree>
    <p:extLst>
      <p:ext uri="{BB962C8B-B14F-4D97-AF65-F5344CB8AC3E}">
        <p14:creationId xmlns:p14="http://schemas.microsoft.com/office/powerpoint/2010/main" val="1792882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a:effectLst/>
              </a:rPr>
              <a:t>(</a:t>
            </a:r>
            <a:r>
              <a:rPr lang="fr-FR" i="1"/>
              <a:t>Avant de commencer l’étude de cas</a:t>
            </a:r>
            <a:r>
              <a:rPr lang="fr-FR" i="1">
                <a:effectLst/>
              </a:rPr>
              <a:t>, </a:t>
            </a:r>
            <a:r>
              <a:rPr lang="fr-FR" i="1"/>
              <a:t>divisez les </a:t>
            </a:r>
            <a:r>
              <a:rPr lang="fr-FR" i="1" err="1"/>
              <a:t>participant·e·s</a:t>
            </a:r>
            <a:r>
              <a:rPr lang="fr-FR" i="1"/>
              <a:t> en groupes de quatre ou cinq personnes et distribuez les documents</a:t>
            </a:r>
            <a:r>
              <a:rPr lang="fr-FR" i="1">
                <a:effectLst/>
              </a:rPr>
              <a:t>.)</a:t>
            </a:r>
            <a:endParaRPr lang="fr-FR" i="1">
              <a:solidFill>
                <a:srgbClr val="444444"/>
              </a:solidFill>
            </a:endParaRPr>
          </a:p>
          <a:p>
            <a:endParaRPr lang="fr-FR">
              <a:solidFill>
                <a:srgbClr val="444444"/>
              </a:solidFill>
            </a:endParaRPr>
          </a:p>
          <a:p>
            <a:r>
              <a:rPr lang="fr-FR" b="1"/>
              <a:t>Message clé </a:t>
            </a:r>
            <a:r>
              <a:rPr lang="fr-FR" b="1">
                <a:effectLst/>
              </a:rPr>
              <a:t>: </a:t>
            </a:r>
            <a:r>
              <a:rPr lang="fr-FR" b="1"/>
              <a:t>Présenter l’étude de cas</a:t>
            </a:r>
            <a:r>
              <a:rPr lang="fr-FR" b="1">
                <a:effectLst/>
              </a:rPr>
              <a:t>.</a:t>
            </a:r>
            <a:endParaRPr lang="fr-FR" b="1">
              <a:solidFill>
                <a:srgbClr val="444444"/>
              </a:solidFill>
            </a:endParaRPr>
          </a:p>
          <a:p>
            <a:endParaRPr lang="fr-FR">
              <a:solidFill>
                <a:srgbClr val="444444"/>
              </a:solidFill>
            </a:endParaRPr>
          </a:p>
          <a:p>
            <a:r>
              <a:rPr lang="fr-FR"/>
              <a:t>Bonjour à toutes et à tous</a:t>
            </a:r>
            <a:r>
              <a:rPr lang="fr-FR">
                <a:effectLst/>
              </a:rPr>
              <a:t>, </a:t>
            </a:r>
            <a:r>
              <a:rPr lang="fr-FR"/>
              <a:t>et bienvenue </a:t>
            </a:r>
            <a:r>
              <a:rPr lang="fr-FR">
                <a:effectLst/>
              </a:rPr>
              <a:t>! </a:t>
            </a:r>
            <a:r>
              <a:rPr lang="fr-FR"/>
              <a:t>Dans cette </a:t>
            </a:r>
            <a:r>
              <a:rPr lang="fr-FR">
                <a:effectLst/>
              </a:rPr>
              <a:t>session</a:t>
            </a:r>
            <a:r>
              <a:rPr lang="fr-FR"/>
              <a:t>, nous allons examiner comment intégrer les considérations de genre dans le travail de la composante militaire des opérations de paix</a:t>
            </a:r>
            <a:r>
              <a:rPr lang="fr-FR">
                <a:effectLst/>
              </a:rPr>
              <a:t>.</a:t>
            </a:r>
            <a:endParaRPr lang="fr-FR">
              <a:solidFill>
                <a:srgbClr val="444444"/>
              </a:solidFill>
            </a:endParaRPr>
          </a:p>
          <a:p>
            <a:endParaRPr lang="fr-FR">
              <a:solidFill>
                <a:srgbClr val="444444"/>
              </a:solidFill>
            </a:endParaRPr>
          </a:p>
          <a:p>
            <a:r>
              <a:rPr lang="fr-FR"/>
              <a:t>Passons maintenant à une étude de cas pratique</a:t>
            </a:r>
            <a:r>
              <a:rPr lang="fr-FR">
                <a:effectLst/>
              </a:rPr>
              <a:t>. </a:t>
            </a:r>
            <a:r>
              <a:rPr lang="fr-FR"/>
              <a:t>Cette étude porte sur la manière de créer un environnement de travail valorisant pour l'ensemble du personnel militaire.</a:t>
            </a:r>
            <a:endParaRPr lang="fr-FR">
              <a:solidFill>
                <a:srgbClr val="444444"/>
              </a:solidFill>
            </a:endParaRPr>
          </a:p>
          <a:p>
            <a:pPr marL="168910">
              <a:lnSpc>
                <a:spcPct val="107000"/>
              </a:lnSpc>
              <a:spcBef>
                <a:spcPts val="250"/>
              </a:spcBef>
              <a:spcAft>
                <a:spcPts val="800"/>
              </a:spcAft>
            </a:pPr>
            <a:endParaRPr lang="en-US" i="1">
              <a:latin typeface="Calibri"/>
              <a:ea typeface="DengXian"/>
              <a:cs typeface="Calibri"/>
            </a:endParaRPr>
          </a:p>
          <a:p>
            <a:endParaRPr lang="en-GB"/>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a:t>
            </a:fld>
            <a:endParaRPr lang="en-GB"/>
          </a:p>
        </p:txBody>
      </p:sp>
    </p:spTree>
    <p:extLst>
      <p:ext uri="{BB962C8B-B14F-4D97-AF65-F5344CB8AC3E}">
        <p14:creationId xmlns:p14="http://schemas.microsoft.com/office/powerpoint/2010/main" val="3137009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a:effectLst/>
              </a:rPr>
              <a:t>(</a:t>
            </a:r>
            <a:r>
              <a:rPr lang="fr-FR" i="1"/>
              <a:t>Scénario à présenter </a:t>
            </a:r>
            <a:r>
              <a:rPr lang="fr-FR" i="1">
                <a:effectLst/>
              </a:rPr>
              <a:t>– </a:t>
            </a:r>
            <a:r>
              <a:rPr lang="fr-FR" i="1"/>
              <a:t>un par un ou collectivement </a:t>
            </a:r>
            <a:r>
              <a:rPr lang="fr-FR" i="1">
                <a:effectLst/>
              </a:rPr>
              <a:t>– </a:t>
            </a:r>
            <a:r>
              <a:rPr lang="fr-FR" i="1"/>
              <a:t>pendant l’exercice</a:t>
            </a:r>
            <a:r>
              <a:rPr lang="fr-FR" i="1">
                <a:effectLst/>
              </a:rPr>
              <a:t>. </a:t>
            </a:r>
            <a:r>
              <a:rPr lang="fr-FR" i="1"/>
              <a:t>Des copies papier des scénarios peuvent également être distribuées</a:t>
            </a:r>
            <a:r>
              <a:rPr lang="fr-FR" i="1">
                <a:effectLst/>
              </a:rPr>
              <a:t>.) </a:t>
            </a:r>
            <a:endParaRPr lang="fr-FR">
              <a:solidFill>
                <a:srgbClr val="444444"/>
              </a:solidFill>
            </a:endParaRPr>
          </a:p>
          <a:p>
            <a:endParaRPr lang="fr-FR" b="1"/>
          </a:p>
          <a:p>
            <a:r>
              <a:rPr lang="fr-FR" b="1"/>
              <a:t>Ne montrez pas les scénarios aux </a:t>
            </a:r>
            <a:r>
              <a:rPr lang="fr-FR" b="1">
                <a:effectLst/>
              </a:rPr>
              <a:t>participants </a:t>
            </a:r>
            <a:r>
              <a:rPr lang="fr-FR" b="1"/>
              <a:t>avant le </a:t>
            </a:r>
            <a:r>
              <a:rPr lang="fr-FR" b="1">
                <a:effectLst/>
              </a:rPr>
              <a:t>moment</a:t>
            </a:r>
            <a:r>
              <a:rPr lang="fr-FR" b="1"/>
              <a:t> opportun</a:t>
            </a:r>
            <a:r>
              <a:rPr lang="fr-FR" b="1">
                <a:effectLst/>
              </a:rPr>
              <a:t>.</a:t>
            </a:r>
            <a:endParaRPr lang="fr-FR">
              <a:solidFill>
                <a:srgbClr val="444444"/>
              </a:solidFill>
            </a:endParaRPr>
          </a:p>
          <a:p>
            <a:pPr marR="0"/>
            <a:endParaRPr lang="fr-FR">
              <a:solidFill>
                <a:srgbClr val="444444"/>
              </a:solidFill>
              <a:effectLst/>
            </a:endParaRPr>
          </a:p>
          <a:p>
            <a:pPr marL="168910">
              <a:lnSpc>
                <a:spcPct val="107000"/>
              </a:lnSpc>
              <a:spcBef>
                <a:spcPts val="254"/>
              </a:spcBef>
              <a:spcAft>
                <a:spcPts val="800"/>
              </a:spcAft>
            </a:pPr>
            <a:endParaRPr lang="en-US" i="1">
              <a:latin typeface="Calibri"/>
              <a:ea typeface="DengXian"/>
              <a:cs typeface="Calibri"/>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10</a:t>
            </a:fld>
            <a:endParaRPr lang="en-GB"/>
          </a:p>
        </p:txBody>
      </p:sp>
    </p:spTree>
    <p:extLst>
      <p:ext uri="{BB962C8B-B14F-4D97-AF65-F5344CB8AC3E}">
        <p14:creationId xmlns:p14="http://schemas.microsoft.com/office/powerpoint/2010/main" val="15927793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a:effectLst/>
              </a:rPr>
              <a:t>(</a:t>
            </a:r>
            <a:r>
              <a:rPr lang="fr-FR" i="1"/>
              <a:t>Scénario à présenter </a:t>
            </a:r>
            <a:r>
              <a:rPr lang="fr-FR" i="1">
                <a:effectLst/>
              </a:rPr>
              <a:t>– </a:t>
            </a:r>
            <a:r>
              <a:rPr lang="fr-FR" i="1"/>
              <a:t>un par un ou collectivement </a:t>
            </a:r>
            <a:r>
              <a:rPr lang="fr-FR" i="1">
                <a:effectLst/>
              </a:rPr>
              <a:t>– </a:t>
            </a:r>
            <a:r>
              <a:rPr lang="fr-FR" i="1"/>
              <a:t>pendant l’exercice</a:t>
            </a:r>
            <a:r>
              <a:rPr lang="fr-FR" i="1">
                <a:effectLst/>
              </a:rPr>
              <a:t>. </a:t>
            </a:r>
            <a:r>
              <a:rPr lang="fr-FR" i="1"/>
              <a:t>Des copies papier des scénarios peuvent également être distribuées</a:t>
            </a:r>
            <a:r>
              <a:rPr lang="fr-FR" i="1">
                <a:effectLst/>
              </a:rPr>
              <a:t>.) </a:t>
            </a:r>
            <a:endParaRPr lang="fr-FR">
              <a:solidFill>
                <a:srgbClr val="444444"/>
              </a:solidFill>
            </a:endParaRPr>
          </a:p>
          <a:p>
            <a:endParaRPr lang="fr-FR" b="1"/>
          </a:p>
          <a:p>
            <a:r>
              <a:rPr lang="fr-FR" b="1"/>
              <a:t>Ne montrez pas les scénarios aux </a:t>
            </a:r>
            <a:r>
              <a:rPr lang="fr-FR" b="1">
                <a:effectLst/>
              </a:rPr>
              <a:t>participants </a:t>
            </a:r>
            <a:r>
              <a:rPr lang="fr-FR" b="1"/>
              <a:t>avant le </a:t>
            </a:r>
            <a:r>
              <a:rPr lang="fr-FR" b="1">
                <a:effectLst/>
              </a:rPr>
              <a:t>moment</a:t>
            </a:r>
            <a:r>
              <a:rPr lang="fr-FR" b="1"/>
              <a:t> opportun</a:t>
            </a:r>
            <a:r>
              <a:rPr lang="fr-FR" b="1">
                <a:effectLst/>
              </a:rPr>
              <a:t>.</a:t>
            </a:r>
            <a:endParaRPr lang="fr-FR">
              <a:solidFill>
                <a:srgbClr val="444444"/>
              </a:solidFill>
            </a:endParaRPr>
          </a:p>
          <a:p>
            <a:pPr marR="0"/>
            <a:endParaRPr lang="fr-FR">
              <a:solidFill>
                <a:srgbClr val="444444"/>
              </a:solidFill>
              <a:effectLst/>
            </a:endParaRPr>
          </a:p>
          <a:p>
            <a:pPr marL="168910">
              <a:lnSpc>
                <a:spcPct val="107000"/>
              </a:lnSpc>
              <a:spcBef>
                <a:spcPts val="254"/>
              </a:spcBef>
              <a:spcAft>
                <a:spcPts val="800"/>
              </a:spcAft>
            </a:pPr>
            <a:endParaRPr lang="en-US" i="1">
              <a:latin typeface="Calibri"/>
              <a:ea typeface="DengXian"/>
              <a:cs typeface="Calibri"/>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11</a:t>
            </a:fld>
            <a:endParaRPr lang="en-GB"/>
          </a:p>
        </p:txBody>
      </p:sp>
    </p:spTree>
    <p:extLst>
      <p:ext uri="{BB962C8B-B14F-4D97-AF65-F5344CB8AC3E}">
        <p14:creationId xmlns:p14="http://schemas.microsoft.com/office/powerpoint/2010/main" val="30490044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pPr>
            <a:r>
              <a:rPr lang="fr-FR" b="1" kern="1200">
                <a:solidFill>
                  <a:schemeClr val="tx1"/>
                </a:solidFill>
                <a:effectLst/>
              </a:rPr>
              <a:t>Message clé : </a:t>
            </a:r>
            <a:r>
              <a:rPr lang="fr-FR"/>
              <a:t>Analyser </a:t>
            </a:r>
            <a:r>
              <a:rPr lang="fr-FR" kern="1200">
                <a:solidFill>
                  <a:schemeClr val="tx1"/>
                </a:solidFill>
                <a:effectLst/>
              </a:rPr>
              <a:t>les options proposées dans la tâche</a:t>
            </a:r>
            <a:r>
              <a:rPr lang="fr-FR"/>
              <a:t>.</a:t>
            </a:r>
            <a:endParaRPr lang="en-US" kern="1200">
              <a:solidFill>
                <a:srgbClr val="444444"/>
              </a:solidFill>
              <a:effectLst/>
              <a:ea typeface="+mn-ea"/>
              <a:cs typeface="+mn-cs"/>
            </a:endParaRPr>
          </a:p>
          <a:p>
            <a:pPr>
              <a:lnSpc>
                <a:spcPct val="114999"/>
              </a:lnSpc>
              <a:spcAft>
                <a:spcPts val="800"/>
              </a:spcAft>
            </a:pPr>
            <a:r>
              <a:rPr lang="fr-FR"/>
              <a:t> </a:t>
            </a:r>
            <a:endParaRPr lang="en-US" kern="1200">
              <a:solidFill>
                <a:srgbClr val="444444"/>
              </a:solidFill>
              <a:effectLst/>
              <a:ea typeface="+mn-ea"/>
              <a:cs typeface="+mn-cs"/>
            </a:endParaRPr>
          </a:p>
          <a:p>
            <a:pPr>
              <a:lnSpc>
                <a:spcPct val="114999"/>
              </a:lnSpc>
              <a:spcAft>
                <a:spcPts val="800"/>
              </a:spcAft>
            </a:pPr>
            <a:r>
              <a:rPr lang="fr-FR" kern="1200">
                <a:solidFill>
                  <a:schemeClr val="tx1"/>
                </a:solidFill>
                <a:effectLst/>
              </a:rPr>
              <a:t>Très bien, </a:t>
            </a:r>
            <a:r>
              <a:rPr lang="fr-FR"/>
              <a:t>votre </a:t>
            </a:r>
            <a:r>
              <a:rPr lang="fr-FR" kern="1200">
                <a:solidFill>
                  <a:schemeClr val="tx1"/>
                </a:solidFill>
                <a:effectLst/>
              </a:rPr>
              <a:t>temps est écoulé. Voyons maintenant ce que vous avez </a:t>
            </a:r>
            <a:r>
              <a:rPr lang="fr-FR"/>
              <a:t>trouvé</a:t>
            </a:r>
            <a:r>
              <a:rPr lang="fr-FR" kern="1200">
                <a:solidFill>
                  <a:schemeClr val="tx1"/>
                </a:solidFill>
                <a:effectLst/>
              </a:rPr>
              <a:t>.</a:t>
            </a:r>
            <a:endParaRPr lang="en-US" kern="1200">
              <a:solidFill>
                <a:srgbClr val="444444"/>
              </a:solidFill>
              <a:effectLst/>
            </a:endParaRPr>
          </a:p>
          <a:p>
            <a:pPr>
              <a:lnSpc>
                <a:spcPct val="114999"/>
              </a:lnSpc>
              <a:spcAft>
                <a:spcPts val="800"/>
              </a:spcAft>
            </a:pPr>
            <a:endParaRPr lang="fr-FR">
              <a:solidFill>
                <a:srgbClr val="444444"/>
              </a:solidFill>
            </a:endParaRPr>
          </a:p>
          <a:p>
            <a:pPr>
              <a:lnSpc>
                <a:spcPct val="114999"/>
              </a:lnSpc>
              <a:spcAft>
                <a:spcPts val="800"/>
              </a:spcAft>
            </a:pPr>
            <a:r>
              <a:rPr lang="fr-FR" kern="1200">
                <a:solidFill>
                  <a:schemeClr val="tx1"/>
                </a:solidFill>
                <a:effectLst/>
              </a:rPr>
              <a:t>Qui souhaite commencer ?</a:t>
            </a:r>
            <a:r>
              <a:rPr lang="fr-FR"/>
              <a:t> </a:t>
            </a:r>
            <a:r>
              <a:rPr lang="fr-FR" kern="1200">
                <a:solidFill>
                  <a:schemeClr val="tx1"/>
                </a:solidFill>
                <a:effectLst/>
              </a:rPr>
              <a:t>Chaque groupe dispose de</a:t>
            </a:r>
            <a:r>
              <a:rPr lang="fr-FR"/>
              <a:t> </a:t>
            </a:r>
            <a:r>
              <a:rPr lang="fr-FR" kern="1200">
                <a:solidFill>
                  <a:schemeClr val="tx1"/>
                </a:solidFill>
                <a:effectLst/>
              </a:rPr>
              <a:t>cinq minutes</a:t>
            </a:r>
            <a:r>
              <a:rPr lang="fr-FR"/>
              <a:t> </a:t>
            </a:r>
            <a:r>
              <a:rPr lang="fr-FR" kern="1200">
                <a:solidFill>
                  <a:schemeClr val="tx1"/>
                </a:solidFill>
                <a:effectLst/>
              </a:rPr>
              <a:t>pour présenter ses conclusions</a:t>
            </a:r>
            <a:r>
              <a:rPr lang="fr-FR" i="1"/>
              <a:t> </a:t>
            </a:r>
            <a:r>
              <a:rPr lang="fr-FR" i="1" kern="1200">
                <a:solidFill>
                  <a:schemeClr val="tx1"/>
                </a:solidFill>
                <a:effectLst/>
              </a:rPr>
              <a:t>(Invitez les groupes à présenter leurs </a:t>
            </a:r>
            <a:r>
              <a:rPr lang="fr-FR" i="1"/>
              <a:t>conclusions).</a:t>
            </a:r>
            <a:endParaRPr lang="en-US" kern="1200">
              <a:solidFill>
                <a:srgbClr val="444444"/>
              </a:solidFill>
              <a:effectLst/>
              <a:ea typeface="+mn-ea"/>
              <a:cs typeface="+mn-cs"/>
            </a:endParaRPr>
          </a:p>
          <a:p>
            <a:pPr>
              <a:lnSpc>
                <a:spcPct val="114999"/>
              </a:lnSpc>
              <a:spcAft>
                <a:spcPts val="800"/>
              </a:spcAft>
            </a:pPr>
            <a:r>
              <a:rPr lang="fr-FR"/>
              <a:t> </a:t>
            </a:r>
            <a:endParaRPr lang="en-US" kern="1200">
              <a:solidFill>
                <a:srgbClr val="444444"/>
              </a:solidFill>
              <a:effectLst/>
              <a:ea typeface="+mn-ea"/>
              <a:cs typeface="+mn-cs"/>
            </a:endParaRPr>
          </a:p>
          <a:p>
            <a:pPr>
              <a:lnSpc>
                <a:spcPct val="114999"/>
              </a:lnSpc>
              <a:spcAft>
                <a:spcPts val="800"/>
              </a:spcAft>
            </a:pPr>
            <a:r>
              <a:rPr lang="fr-FR" i="1" kern="1200">
                <a:solidFill>
                  <a:schemeClr val="tx1"/>
                </a:solidFill>
                <a:effectLst/>
              </a:rPr>
              <a:t>(Après </a:t>
            </a:r>
            <a:r>
              <a:rPr lang="fr-FR" i="1"/>
              <a:t>la présentation de </a:t>
            </a:r>
            <a:r>
              <a:rPr lang="fr-FR" i="1" kern="1200">
                <a:solidFill>
                  <a:schemeClr val="tx1"/>
                </a:solidFill>
                <a:effectLst/>
              </a:rPr>
              <a:t>chaque </a:t>
            </a:r>
            <a:r>
              <a:rPr lang="fr-FR" i="1"/>
              <a:t>groupe</a:t>
            </a:r>
            <a:r>
              <a:rPr lang="fr-FR" i="1" kern="1200">
                <a:solidFill>
                  <a:schemeClr val="tx1"/>
                </a:solidFill>
                <a:effectLst/>
              </a:rPr>
              <a:t>, vous pouvez animer une brève discussion</a:t>
            </a:r>
            <a:r>
              <a:rPr lang="fr-FR" i="1"/>
              <a:t>. Les autres groupes ont-ils</a:t>
            </a:r>
            <a:r>
              <a:rPr lang="fr-FR" i="1" kern="1200">
                <a:solidFill>
                  <a:schemeClr val="tx1"/>
                </a:solidFill>
                <a:effectLst/>
              </a:rPr>
              <a:t> fait un choix similaire ?</a:t>
            </a:r>
            <a:r>
              <a:rPr lang="fr-FR" i="1"/>
              <a:t> </a:t>
            </a:r>
            <a:r>
              <a:rPr lang="fr-FR" i="1" kern="1200">
                <a:solidFill>
                  <a:schemeClr val="tx1"/>
                </a:solidFill>
                <a:effectLst/>
              </a:rPr>
              <a:t>Les autres groupes sont-ils </a:t>
            </a:r>
            <a:r>
              <a:rPr lang="fr-FR" i="1"/>
              <a:t>d'accord </a:t>
            </a:r>
            <a:r>
              <a:rPr lang="fr-FR" i="1" kern="1200">
                <a:solidFill>
                  <a:schemeClr val="tx1"/>
                </a:solidFill>
                <a:effectLst/>
              </a:rPr>
              <a:t>avec les arguments présentés ?</a:t>
            </a:r>
            <a:r>
              <a:rPr lang="fr-FR" i="1"/>
              <a:t> Quelqu'un a-t-il des expériences personnelles </a:t>
            </a:r>
            <a:r>
              <a:rPr lang="fr-FR" i="1" kern="1200">
                <a:solidFill>
                  <a:schemeClr val="tx1"/>
                </a:solidFill>
                <a:effectLst/>
              </a:rPr>
              <a:t>en </a:t>
            </a:r>
            <a:r>
              <a:rPr lang="fr-FR" i="1"/>
              <a:t>la matière qu'il souhaiterait partager </a:t>
            </a:r>
            <a:r>
              <a:rPr lang="fr-FR" i="1" kern="1200">
                <a:solidFill>
                  <a:schemeClr val="tx1"/>
                </a:solidFill>
                <a:effectLst/>
              </a:rPr>
              <a:t>?</a:t>
            </a:r>
            <a:r>
              <a:rPr lang="fr-FR" i="1"/>
              <a:t> En cas de contraintes de </a:t>
            </a:r>
            <a:r>
              <a:rPr lang="fr-FR" i="1" kern="1200">
                <a:solidFill>
                  <a:schemeClr val="tx1"/>
                </a:solidFill>
                <a:effectLst/>
              </a:rPr>
              <a:t>temps, </a:t>
            </a:r>
            <a:r>
              <a:rPr lang="fr-FR" i="1"/>
              <a:t>optez </a:t>
            </a:r>
            <a:r>
              <a:rPr lang="fr-FR" i="1" kern="1200">
                <a:solidFill>
                  <a:schemeClr val="tx1"/>
                </a:solidFill>
                <a:effectLst/>
              </a:rPr>
              <a:t>pour un débriefing général après </a:t>
            </a:r>
            <a:r>
              <a:rPr lang="fr-FR" i="1"/>
              <a:t>la présentation de tous </a:t>
            </a:r>
            <a:r>
              <a:rPr lang="fr-FR" i="1" kern="1200">
                <a:solidFill>
                  <a:schemeClr val="tx1"/>
                </a:solidFill>
                <a:effectLst/>
              </a:rPr>
              <a:t>les </a:t>
            </a:r>
            <a:r>
              <a:rPr lang="fr-FR" i="1"/>
              <a:t>groupes.)</a:t>
            </a:r>
            <a:endParaRPr lang="en-US">
              <a:solidFill>
                <a:srgbClr val="444444"/>
              </a:solidFill>
            </a:endParaRPr>
          </a:p>
          <a:p>
            <a:pPr>
              <a:lnSpc>
                <a:spcPct val="114999"/>
              </a:lnSpc>
              <a:spcAft>
                <a:spcPts val="800"/>
              </a:spcAft>
            </a:pPr>
            <a:r>
              <a:rPr lang="fr-FR"/>
              <a:t> </a:t>
            </a:r>
            <a:endParaRPr lang="en-US" kern="1200">
              <a:solidFill>
                <a:srgbClr val="444444"/>
              </a:solidFill>
              <a:effectLst/>
              <a:ea typeface="+mn-ea"/>
              <a:cs typeface="+mn-cs"/>
            </a:endParaRPr>
          </a:p>
          <a:p>
            <a:pPr>
              <a:lnSpc>
                <a:spcPct val="114999"/>
              </a:lnSpc>
              <a:spcAft>
                <a:spcPts val="800"/>
              </a:spcAft>
            </a:pPr>
            <a:r>
              <a:rPr lang="fr-FR" kern="1200">
                <a:solidFill>
                  <a:schemeClr val="tx1"/>
                </a:solidFill>
                <a:effectLst/>
              </a:rPr>
              <a:t>Une fois que tous les groupes </a:t>
            </a:r>
            <a:r>
              <a:rPr lang="fr-FR"/>
              <a:t>se sont présentés</a:t>
            </a:r>
            <a:r>
              <a:rPr lang="fr-FR" kern="1200">
                <a:solidFill>
                  <a:schemeClr val="tx1"/>
                </a:solidFill>
                <a:effectLst/>
              </a:rPr>
              <a:t>, ouvrez la discussion :</a:t>
            </a:r>
            <a:endParaRPr lang="en-US" kern="1200">
              <a:solidFill>
                <a:srgbClr val="444444"/>
              </a:solidFill>
              <a:effectLst/>
            </a:endParaRPr>
          </a:p>
          <a:p>
            <a:pPr>
              <a:lnSpc>
                <a:spcPct val="114999"/>
              </a:lnSpc>
              <a:spcAft>
                <a:spcPts val="800"/>
              </a:spcAft>
            </a:pPr>
            <a:r>
              <a:rPr lang="fr-FR"/>
              <a:t> </a:t>
            </a:r>
            <a:endParaRPr lang="en-US">
              <a:solidFill>
                <a:srgbClr val="444444"/>
              </a:solidFill>
            </a:endParaRPr>
          </a:p>
          <a:p>
            <a:pPr>
              <a:lnSpc>
                <a:spcPct val="114999"/>
              </a:lnSpc>
              <a:spcAft>
                <a:spcPts val="800"/>
              </a:spcAft>
            </a:pPr>
            <a:r>
              <a:rPr lang="fr-FR" kern="1200">
                <a:solidFill>
                  <a:schemeClr val="tx1"/>
                </a:solidFill>
                <a:effectLst/>
              </a:rPr>
              <a:t>Quelle </a:t>
            </a:r>
            <a:r>
              <a:rPr lang="fr-FR"/>
              <a:t>a été l'action </a:t>
            </a:r>
            <a:r>
              <a:rPr lang="fr-FR" kern="1200">
                <a:solidFill>
                  <a:schemeClr val="tx1"/>
                </a:solidFill>
                <a:effectLst/>
              </a:rPr>
              <a:t>la plus optimale ? Pourquoi ?</a:t>
            </a:r>
            <a:r>
              <a:rPr lang="fr-FR"/>
              <a:t> </a:t>
            </a:r>
            <a:r>
              <a:rPr lang="fr-FR" kern="1200">
                <a:solidFill>
                  <a:schemeClr val="tx1"/>
                </a:solidFill>
                <a:effectLst/>
              </a:rPr>
              <a:t>Quels sont les</a:t>
            </a:r>
            <a:r>
              <a:rPr lang="fr-FR"/>
              <a:t> </a:t>
            </a:r>
            <a:r>
              <a:rPr lang="fr-FR" kern="1200">
                <a:solidFill>
                  <a:schemeClr val="tx1"/>
                </a:solidFill>
                <a:effectLst/>
              </a:rPr>
              <a:t>avantages</a:t>
            </a:r>
            <a:r>
              <a:rPr lang="fr-FR"/>
              <a:t> </a:t>
            </a:r>
            <a:r>
              <a:rPr lang="fr-FR" kern="1200">
                <a:solidFill>
                  <a:schemeClr val="tx1"/>
                </a:solidFill>
                <a:effectLst/>
              </a:rPr>
              <a:t>et</a:t>
            </a:r>
            <a:r>
              <a:rPr lang="fr-FR"/>
              <a:t> les </a:t>
            </a:r>
            <a:r>
              <a:rPr lang="fr-FR" kern="1200">
                <a:solidFill>
                  <a:schemeClr val="tx1"/>
                </a:solidFill>
                <a:effectLst/>
              </a:rPr>
              <a:t>inconvénients</a:t>
            </a:r>
            <a:r>
              <a:rPr lang="fr-FR"/>
              <a:t> </a:t>
            </a:r>
            <a:r>
              <a:rPr lang="fr-FR" kern="1200">
                <a:solidFill>
                  <a:schemeClr val="tx1"/>
                </a:solidFill>
                <a:effectLst/>
              </a:rPr>
              <a:t>de chaque option ?</a:t>
            </a:r>
            <a:r>
              <a:rPr lang="fr-FR"/>
              <a:t> </a:t>
            </a:r>
            <a:r>
              <a:rPr lang="fr-FR" i="1" kern="1200">
                <a:solidFill>
                  <a:schemeClr val="tx1"/>
                </a:solidFill>
                <a:effectLst/>
              </a:rPr>
              <a:t>(Si nécessaire, </a:t>
            </a:r>
            <a:r>
              <a:rPr lang="fr-FR" i="1"/>
              <a:t>écrivez </a:t>
            </a:r>
            <a:r>
              <a:rPr lang="fr-FR" i="1" kern="1200">
                <a:solidFill>
                  <a:schemeClr val="tx1"/>
                </a:solidFill>
                <a:effectLst/>
              </a:rPr>
              <a:t>les </a:t>
            </a:r>
            <a:r>
              <a:rPr lang="fr-FR" i="1"/>
              <a:t>mots clés </a:t>
            </a:r>
            <a:r>
              <a:rPr lang="fr-FR" i="1" kern="1200">
                <a:solidFill>
                  <a:schemeClr val="tx1"/>
                </a:solidFill>
                <a:effectLst/>
              </a:rPr>
              <a:t>sur </a:t>
            </a:r>
            <a:r>
              <a:rPr lang="fr-FR" i="1"/>
              <a:t>le </a:t>
            </a:r>
            <a:r>
              <a:rPr lang="fr-FR" i="1" kern="1200">
                <a:solidFill>
                  <a:schemeClr val="tx1"/>
                </a:solidFill>
                <a:effectLst/>
              </a:rPr>
              <a:t>tableau</a:t>
            </a:r>
            <a:r>
              <a:rPr lang="fr-FR" i="1"/>
              <a:t> de conférence).</a:t>
            </a:r>
            <a:endParaRPr lang="en-US">
              <a:solidFill>
                <a:srgbClr val="444444"/>
              </a:solidFill>
            </a:endParaRPr>
          </a:p>
          <a:p>
            <a:pPr lvl="0">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i="1"/>
              <a:t>(Procédez à </a:t>
            </a:r>
            <a:r>
              <a:rPr lang="fr-FR" i="1" kern="1200">
                <a:solidFill>
                  <a:schemeClr val="tx1"/>
                </a:solidFill>
                <a:effectLst/>
              </a:rPr>
              <a:t>un</a:t>
            </a:r>
            <a:r>
              <a:rPr lang="fr-FR" i="1"/>
              <a:t> </a:t>
            </a:r>
            <a:r>
              <a:rPr lang="fr-FR" i="1" kern="1200">
                <a:solidFill>
                  <a:schemeClr val="tx1"/>
                </a:solidFill>
                <a:effectLst/>
              </a:rPr>
              <a:t>débriefing détaillé</a:t>
            </a:r>
            <a:r>
              <a:rPr lang="fr-FR" i="1"/>
              <a:t> </a:t>
            </a:r>
            <a:r>
              <a:rPr lang="fr-FR" i="1" kern="1200">
                <a:solidFill>
                  <a:schemeClr val="tx1"/>
                </a:solidFill>
                <a:effectLst/>
              </a:rPr>
              <a:t>en </a:t>
            </a:r>
            <a:r>
              <a:rPr lang="fr-FR" i="1"/>
              <a:t>utilisant </a:t>
            </a:r>
            <a:r>
              <a:rPr lang="fr-FR" i="1" kern="1200">
                <a:solidFill>
                  <a:schemeClr val="tx1"/>
                </a:solidFill>
                <a:effectLst/>
              </a:rPr>
              <a:t>la section correspondante du</a:t>
            </a:r>
            <a:r>
              <a:rPr lang="fr-FR" i="1"/>
              <a:t> </a:t>
            </a:r>
            <a:r>
              <a:rPr lang="fr-FR" i="1" kern="1200">
                <a:solidFill>
                  <a:schemeClr val="tx1"/>
                </a:solidFill>
                <a:effectLst/>
              </a:rPr>
              <a:t>manuel</a:t>
            </a:r>
            <a:r>
              <a:rPr lang="fr-FR" i="1"/>
              <a:t>).</a:t>
            </a:r>
            <a:endParaRPr lang="en-US" kern="1200">
              <a:solidFill>
                <a:srgbClr val="444444"/>
              </a:solidFill>
              <a:effectLst/>
              <a:ea typeface="+mn-ea"/>
              <a:cs typeface="+mn-cs"/>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12</a:t>
            </a:fld>
            <a:endParaRPr lang="en-GB"/>
          </a:p>
        </p:txBody>
      </p:sp>
    </p:spTree>
    <p:extLst>
      <p:ext uri="{BB962C8B-B14F-4D97-AF65-F5344CB8AC3E}">
        <p14:creationId xmlns:p14="http://schemas.microsoft.com/office/powerpoint/2010/main" val="1243484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a:t>Message clé </a:t>
            </a:r>
            <a:r>
              <a:rPr lang="fr-FR" b="1">
                <a:effectLst/>
              </a:rPr>
              <a:t>: </a:t>
            </a:r>
            <a:r>
              <a:rPr lang="fr-FR"/>
              <a:t>Mettre en évidence les principaux </a:t>
            </a:r>
            <a:r>
              <a:rPr lang="fr-FR">
                <a:effectLst/>
              </a:rPr>
              <a:t>points </a:t>
            </a:r>
            <a:r>
              <a:rPr lang="fr-FR"/>
              <a:t>d’apprentissage de la présentation</a:t>
            </a:r>
            <a:r>
              <a:rPr lang="fr-FR">
                <a:effectLst/>
              </a:rPr>
              <a:t>.</a:t>
            </a:r>
            <a:br>
              <a:rPr lang="fr-FR">
                <a:cs typeface="+mn-lt"/>
              </a:rPr>
            </a:br>
            <a:r>
              <a:rPr lang="fr-FR">
                <a:effectLst/>
              </a:rPr>
              <a:t>(</a:t>
            </a:r>
            <a:r>
              <a:rPr lang="fr-FR"/>
              <a:t>Utilisez la </a:t>
            </a:r>
            <a:r>
              <a:rPr lang="fr-FR">
                <a:effectLst/>
              </a:rPr>
              <a:t>section </a:t>
            </a:r>
            <a:r>
              <a:rPr lang="fr-FR"/>
              <a:t>pertinente du Manuel</a:t>
            </a:r>
            <a:r>
              <a:rPr lang="fr-FR">
                <a:effectLst/>
              </a:rPr>
              <a:t>.)</a:t>
            </a:r>
            <a:endParaRPr lang="fr-F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13</a:t>
            </a:fld>
            <a:endParaRPr lang="fr-FR"/>
          </a:p>
        </p:txBody>
      </p:sp>
    </p:spTree>
    <p:extLst>
      <p:ext uri="{BB962C8B-B14F-4D97-AF65-F5344CB8AC3E}">
        <p14:creationId xmlns:p14="http://schemas.microsoft.com/office/powerpoint/2010/main" val="1372850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i="0" kern="1200">
                <a:solidFill>
                  <a:schemeClr val="tx1"/>
                </a:solidFill>
                <a:effectLst/>
                <a:latin typeface="+mn-lt"/>
                <a:ea typeface="+mn-ea"/>
                <a:cs typeface="+mn-cs"/>
              </a:rPr>
              <a:t>Message clé : </a:t>
            </a:r>
            <a:r>
              <a:rPr lang="fr-FR" sz="1200" b="0" i="0" kern="1200">
                <a:solidFill>
                  <a:schemeClr val="tx1"/>
                </a:solidFill>
                <a:effectLst/>
                <a:latin typeface="+mn-lt"/>
                <a:ea typeface="+mn-ea"/>
                <a:cs typeface="+mn-cs"/>
              </a:rPr>
              <a:t>Présenter les objectifs d’apprentissage de l’étude de cas</a:t>
            </a:r>
            <a:endParaRPr lang="en-GB" b="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3703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Passons </a:t>
            </a:r>
            <a:r>
              <a:rPr lang="en-US" err="1"/>
              <a:t>maintenant</a:t>
            </a:r>
            <a:r>
              <a:rPr lang="en-US"/>
              <a:t> à </a:t>
            </a:r>
            <a:r>
              <a:rPr lang="en-US" err="1"/>
              <a:t>l'exercice</a:t>
            </a:r>
            <a:endParaRPr lang="en-US"/>
          </a:p>
          <a:p>
            <a:endParaRPr lang="en-GB" noProof="0"/>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3</a:t>
            </a:fld>
            <a:endParaRPr lang="en-GB"/>
          </a:p>
        </p:txBody>
      </p:sp>
    </p:spTree>
    <p:extLst>
      <p:ext uri="{BB962C8B-B14F-4D97-AF65-F5344CB8AC3E}">
        <p14:creationId xmlns:p14="http://schemas.microsoft.com/office/powerpoint/2010/main" val="1546376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pPr>
            <a:r>
              <a:rPr lang="fr-FR" b="1"/>
              <a:t>Message clé : </a:t>
            </a:r>
            <a:r>
              <a:rPr lang="fr-FR"/>
              <a:t>Présenter la vue d'ensemble de l'exercice, y compris le temps alloué et le matériel de soutien. </a:t>
            </a:r>
            <a:endParaRPr lang="en-US">
              <a:solidFill>
                <a:srgbClr val="444444"/>
              </a:solidFill>
            </a:endParaRPr>
          </a:p>
          <a:p>
            <a:pPr>
              <a:lnSpc>
                <a:spcPct val="114999"/>
              </a:lnSpc>
              <a:spcAft>
                <a:spcPts val="800"/>
              </a:spcAft>
            </a:pPr>
            <a:endParaRPr lang="fr-FR">
              <a:solidFill>
                <a:srgbClr val="444444"/>
              </a:solidFill>
            </a:endParaRPr>
          </a:p>
          <a:p>
            <a:pPr>
              <a:lnSpc>
                <a:spcPct val="114999"/>
              </a:lnSpc>
              <a:spcAft>
                <a:spcPts val="800"/>
              </a:spcAft>
            </a:pPr>
            <a:r>
              <a:rPr lang="fr-FR"/>
              <a:t>Avant de commencer, permettez-moi de vous donner un bref aperçu de l'exercice. </a:t>
            </a:r>
            <a:endParaRPr lang="en-US">
              <a:solidFill>
                <a:srgbClr val="444444"/>
              </a:solidFill>
            </a:endParaRPr>
          </a:p>
          <a:p>
            <a:pPr>
              <a:lnSpc>
                <a:spcPct val="114999"/>
              </a:lnSpc>
              <a:spcAft>
                <a:spcPts val="800"/>
              </a:spcAft>
            </a:pPr>
            <a:endParaRPr lang="fr-FR">
              <a:solidFill>
                <a:srgbClr val="444444"/>
              </a:solidFill>
            </a:endParaRPr>
          </a:p>
          <a:p>
            <a:pPr>
              <a:lnSpc>
                <a:spcPct val="114999"/>
              </a:lnSpc>
              <a:spcAft>
                <a:spcPts val="800"/>
              </a:spcAft>
            </a:pPr>
            <a:r>
              <a:rPr lang="fr-FR"/>
              <a:t>Nous avons déjà suivi la présentation générale sur le genre, au cours de laquelle nous avons rafraîchi notre compréhension de certains concepts clés liés au genre. </a:t>
            </a:r>
            <a:endParaRPr lang="en-US">
              <a:solidFill>
                <a:srgbClr val="444444"/>
              </a:solidFill>
            </a:endParaRPr>
          </a:p>
          <a:p>
            <a:pPr>
              <a:lnSpc>
                <a:spcPct val="114999"/>
              </a:lnSpc>
              <a:spcAft>
                <a:spcPts val="800"/>
              </a:spcAft>
            </a:pPr>
            <a:endParaRPr lang="fr-FR">
              <a:solidFill>
                <a:srgbClr val="444444"/>
              </a:solidFill>
            </a:endParaRPr>
          </a:p>
          <a:p>
            <a:pPr>
              <a:lnSpc>
                <a:spcPct val="114999"/>
              </a:lnSpc>
              <a:spcAft>
                <a:spcPts val="800"/>
              </a:spcAft>
            </a:pPr>
            <a:r>
              <a:rPr lang="fr-FR"/>
              <a:t>À présent, à travers cet exercice, nous allons voir comment les considérations liées au genre peuvent être intégrées dans la pratique de votre travail quotidien.</a:t>
            </a:r>
            <a:endParaRPr lang="fr-FR">
              <a:solidFill>
                <a:srgbClr val="444444"/>
              </a:solidFill>
            </a:endParaRPr>
          </a:p>
          <a:p>
            <a:pPr>
              <a:lnSpc>
                <a:spcPct val="114999"/>
              </a:lnSpc>
              <a:spcAft>
                <a:spcPts val="800"/>
              </a:spcAft>
            </a:pPr>
            <a:endParaRPr lang="fr-FR">
              <a:solidFill>
                <a:srgbClr val="444444"/>
              </a:solidFill>
            </a:endParaRPr>
          </a:p>
          <a:p>
            <a:pPr>
              <a:lnSpc>
                <a:spcPct val="114999"/>
              </a:lnSpc>
              <a:spcAft>
                <a:spcPts val="800"/>
              </a:spcAft>
            </a:pPr>
            <a:r>
              <a:rPr lang="fr-FR">
                <a:solidFill>
                  <a:srgbClr val="444444"/>
                </a:solidFill>
              </a:rPr>
              <a:t>V</a:t>
            </a:r>
            <a:r>
              <a:rPr lang="fr-FR"/>
              <a:t>ous constaterez que vous avez reçu plusieurs documents de référence pour l'exercice. </a:t>
            </a:r>
            <a:endParaRPr lang="en-US">
              <a:solidFill>
                <a:srgbClr val="444444"/>
              </a:solidFill>
            </a:endParaRPr>
          </a:p>
          <a:p>
            <a:pPr marL="342900" indent="-342900">
              <a:lnSpc>
                <a:spcPct val="114999"/>
              </a:lnSpc>
              <a:spcAft>
                <a:spcPts val="800"/>
              </a:spcAft>
              <a:buFont typeface="Arial,Sans-Serif"/>
              <a:buChar char="•"/>
            </a:pPr>
            <a:r>
              <a:rPr lang="fr-FR"/>
              <a:t>Tout d'abord, vous avez </a:t>
            </a:r>
            <a:r>
              <a:rPr lang="fr-FR" b="1"/>
              <a:t>la présentation du </a:t>
            </a:r>
            <a:r>
              <a:rPr lang="fr-FR" b="1" err="1"/>
              <a:t>Carana</a:t>
            </a:r>
            <a:r>
              <a:rPr lang="fr-FR"/>
              <a:t>. La présentation du </a:t>
            </a:r>
            <a:r>
              <a:rPr lang="fr-FR" err="1"/>
              <a:t>Carana</a:t>
            </a:r>
            <a:r>
              <a:rPr lang="fr-FR"/>
              <a:t> donne un bref aperçu du scénario de </a:t>
            </a:r>
            <a:r>
              <a:rPr lang="fr-FR" err="1"/>
              <a:t>Carana</a:t>
            </a:r>
            <a:r>
              <a:rPr lang="fr-FR"/>
              <a:t> que vous connaissez déjà. Le résumé comprend des informations clés relatives à l'étude de cas sur laquelle vous travaillez ;</a:t>
            </a:r>
            <a:endParaRPr lang="en-US">
              <a:solidFill>
                <a:srgbClr val="444444"/>
              </a:solidFill>
            </a:endParaRPr>
          </a:p>
          <a:p>
            <a:pPr marL="342900" indent="-342900">
              <a:lnSpc>
                <a:spcPct val="114999"/>
              </a:lnSpc>
              <a:buFont typeface="Symbol,Sans-Serif"/>
              <a:buChar char=""/>
            </a:pPr>
            <a:r>
              <a:rPr lang="fr-FR"/>
              <a:t>Vous trouverez plus d'informations sur le cadre et le contexte dans le document appelé </a:t>
            </a:r>
            <a:r>
              <a:rPr lang="fr-FR" b="1"/>
              <a:t>cadre de l'étude de cas ;</a:t>
            </a:r>
            <a:endParaRPr lang="en-US">
              <a:solidFill>
                <a:srgbClr val="444444"/>
              </a:solidFill>
            </a:endParaRPr>
          </a:p>
          <a:p>
            <a:pPr marL="342900" indent="-342900">
              <a:lnSpc>
                <a:spcPct val="114999"/>
              </a:lnSpc>
              <a:spcAft>
                <a:spcPts val="800"/>
              </a:spcAft>
              <a:buFont typeface="Symbol,Sans-Serif"/>
              <a:buChar char=""/>
            </a:pPr>
            <a:r>
              <a:rPr lang="fr-FR"/>
              <a:t>Vous trouverez des détails sur la tâche à effectuer dans le document de</a:t>
            </a:r>
            <a:r>
              <a:rPr lang="fr-FR" b="1"/>
              <a:t> vue d'ensemble de l'exercice</a:t>
            </a:r>
            <a:r>
              <a:rPr lang="fr-FR"/>
              <a:t>.</a:t>
            </a:r>
            <a:endParaRPr lang="en-US">
              <a:solidFill>
                <a:srgbClr val="444444"/>
              </a:solidFill>
            </a:endParaRPr>
          </a:p>
          <a:p>
            <a:pPr>
              <a:lnSpc>
                <a:spcPct val="114999"/>
              </a:lnSpc>
              <a:spcAft>
                <a:spcPts val="800"/>
              </a:spcAft>
            </a:pPr>
            <a:endParaRPr lang="fr-FR">
              <a:solidFill>
                <a:srgbClr val="444444"/>
              </a:solidFill>
            </a:endParaRPr>
          </a:p>
          <a:p>
            <a:pPr>
              <a:lnSpc>
                <a:spcPct val="114999"/>
              </a:lnSpc>
              <a:spcAft>
                <a:spcPts val="800"/>
              </a:spcAft>
            </a:pPr>
            <a:r>
              <a:rPr lang="fr-FR"/>
              <a:t>Vous disposez également de quelques documents de référence supplémentaires. </a:t>
            </a:r>
            <a:endParaRPr lang="en-US">
              <a:solidFill>
                <a:srgbClr val="444444"/>
              </a:solidFill>
            </a:endParaRPr>
          </a:p>
          <a:p>
            <a:pPr marL="342900" indent="-342900">
              <a:lnSpc>
                <a:spcPct val="114999"/>
              </a:lnSpc>
              <a:buFont typeface="Symbol,Sans-Serif"/>
              <a:buChar char=""/>
            </a:pPr>
            <a:r>
              <a:rPr lang="fr-FR"/>
              <a:t>Vous avez </a:t>
            </a:r>
            <a:r>
              <a:rPr lang="fr-FR" b="1"/>
              <a:t>une liste de contrôle</a:t>
            </a:r>
            <a:r>
              <a:rPr lang="fr-FR"/>
              <a:t> qui vous servira de guide dès lors que vous travaillerez sur l'exercice ;</a:t>
            </a:r>
            <a:endParaRPr lang="fr-FR">
              <a:solidFill>
                <a:srgbClr val="000000"/>
              </a:solidFill>
            </a:endParaRPr>
          </a:p>
          <a:p>
            <a:pPr marL="342900" indent="-342900">
              <a:lnSpc>
                <a:spcPct val="114999"/>
              </a:lnSpc>
              <a:buFont typeface="Symbol,Sans-Serif"/>
              <a:buChar char=""/>
            </a:pPr>
            <a:r>
              <a:rPr lang="fr-FR">
                <a:solidFill>
                  <a:srgbClr val="000000"/>
                </a:solidFill>
              </a:rPr>
              <a:t>Vous disposez également du document </a:t>
            </a:r>
            <a:r>
              <a:rPr lang="fr-FR" b="1">
                <a:solidFill>
                  <a:srgbClr val="000000"/>
                </a:solidFill>
              </a:rPr>
              <a:t>référentiel de valeurs et de comportements</a:t>
            </a:r>
            <a:r>
              <a:rPr lang="fr-FR">
                <a:solidFill>
                  <a:srgbClr val="000000"/>
                </a:solidFill>
              </a:rPr>
              <a:t>, qui vous donne un aperçu des valeurs et comportements clés des Nations Unies.</a:t>
            </a:r>
            <a:endParaRPr lang="fr-FR"/>
          </a:p>
          <a:p>
            <a:pPr>
              <a:lnSpc>
                <a:spcPct val="114999"/>
              </a:lnSpc>
              <a:spcAft>
                <a:spcPts val="800"/>
              </a:spcAft>
            </a:pPr>
            <a:endParaRPr lang="fr-FR">
              <a:solidFill>
                <a:srgbClr val="444444"/>
              </a:solidFill>
            </a:endParaRPr>
          </a:p>
          <a:p>
            <a:pPr>
              <a:lnSpc>
                <a:spcPct val="114999"/>
              </a:lnSpc>
              <a:spcAft>
                <a:spcPts val="800"/>
              </a:spcAft>
            </a:pPr>
            <a:r>
              <a:rPr lang="fr-FR"/>
              <a:t>Je vous recommande vivement d’utiliser ces documents pour réaliser l’exercice. Vous pourrez également les utiliser comme outils après cette formation, dans votre travail quotidien. </a:t>
            </a:r>
            <a:endParaRPr lang="en-US">
              <a:solidFill>
                <a:srgbClr val="444444"/>
              </a:solidFill>
            </a:endParaRPr>
          </a:p>
          <a:p>
            <a:pPr>
              <a:lnSpc>
                <a:spcPct val="114999"/>
              </a:lnSpc>
              <a:spcAft>
                <a:spcPts val="800"/>
              </a:spcAft>
            </a:pPr>
            <a:endParaRPr lang="fr-FR">
              <a:solidFill>
                <a:srgbClr val="444444"/>
              </a:solidFill>
            </a:endParaRPr>
          </a:p>
          <a:p>
            <a:pPr>
              <a:lnSpc>
                <a:spcPct val="114999"/>
              </a:lnSpc>
              <a:spcAft>
                <a:spcPts val="800"/>
              </a:spcAft>
            </a:pPr>
            <a:r>
              <a:rPr lang="fr-FR"/>
              <a:t>Vous disposerez d’un total de 50 minutes pour accomplir la tâche prévue dans l’exercice : 20 minutes pour examiner les documents et 30 minutes pour le travail en groupe. Veillez à désigner </a:t>
            </a:r>
            <a:r>
              <a:rPr lang="fr-FR" err="1"/>
              <a:t>un·e</a:t>
            </a:r>
            <a:r>
              <a:rPr lang="fr-FR"/>
              <a:t> </a:t>
            </a:r>
            <a:r>
              <a:rPr lang="fr-FR" err="1"/>
              <a:t>rapporteur·trice</a:t>
            </a:r>
            <a:r>
              <a:rPr lang="fr-FR"/>
              <a:t> dans chaque groupe. </a:t>
            </a:r>
            <a:r>
              <a:rPr lang="fr-FR" err="1"/>
              <a:t>Le·la</a:t>
            </a:r>
            <a:r>
              <a:rPr lang="fr-FR"/>
              <a:t> </a:t>
            </a:r>
            <a:r>
              <a:rPr lang="fr-FR" err="1"/>
              <a:t>rapporteur·trice</a:t>
            </a:r>
            <a:r>
              <a:rPr lang="fr-FR"/>
              <a:t> présentera les conclusions du groupe au reste de l’auditoire.</a:t>
            </a:r>
            <a:endParaRPr lang="en-US">
              <a:solidFill>
                <a:srgbClr val="444444"/>
              </a:solidFill>
            </a:endParaRPr>
          </a:p>
          <a:p>
            <a:pPr>
              <a:lnSpc>
                <a:spcPct val="114999"/>
              </a:lnSpc>
              <a:spcAft>
                <a:spcPts val="800"/>
              </a:spcAft>
            </a:pPr>
            <a:r>
              <a:rPr lang="fr-FR"/>
              <a:t> </a:t>
            </a:r>
            <a:endParaRPr lang="en-US">
              <a:solidFill>
                <a:srgbClr val="444444"/>
              </a:solidFill>
            </a:endParaRPr>
          </a:p>
          <a:p>
            <a:pPr>
              <a:lnSpc>
                <a:spcPct val="114999"/>
              </a:lnSpc>
              <a:spcAft>
                <a:spcPts val="800"/>
              </a:spcAft>
            </a:pPr>
            <a:r>
              <a:rPr lang="fr-FR"/>
              <a:t>J'ai ajouté les informations clés de l'exercice dans les prochaines diapositives.</a:t>
            </a:r>
            <a:endParaRPr lang="en-US">
              <a:solidFill>
                <a:srgbClr val="444444"/>
              </a:solidFill>
            </a:endParaRPr>
          </a:p>
          <a:p>
            <a:endParaRPr lang="fr-FR">
              <a:solidFill>
                <a:srgbClr val="444444"/>
              </a:solidFill>
            </a:endParaRPr>
          </a:p>
          <a:p>
            <a:endParaRPr lang="fr-FR" sz="1200" kern="1200">
              <a:solidFill>
                <a:schemeClr val="tx1"/>
              </a:solidFill>
              <a:effectLst/>
              <a:latin typeface="+mn-lt"/>
            </a:endParaRPr>
          </a:p>
          <a:p>
            <a:endParaRPr lang="en-GB"/>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1283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a:t>Message clé </a:t>
            </a:r>
            <a:r>
              <a:rPr lang="fr-FR" b="1">
                <a:effectLst/>
              </a:rPr>
              <a:t>: </a:t>
            </a:r>
            <a:r>
              <a:rPr lang="fr-FR"/>
              <a:t>Présenter le scénario</a:t>
            </a:r>
            <a:r>
              <a:rPr lang="fr-FR">
                <a:effectLst/>
              </a:rPr>
              <a:t>.</a:t>
            </a:r>
            <a:endParaRPr lang="fr-FR">
              <a:solidFill>
                <a:srgbClr val="444444"/>
              </a:solidFill>
              <a:effectLst/>
            </a:endParaRPr>
          </a:p>
          <a:p>
            <a:pPr marR="0">
              <a:spcBef>
                <a:spcPts val="0"/>
              </a:spcBef>
            </a:pPr>
            <a:endParaRPr lang="fr-FR">
              <a:solidFill>
                <a:srgbClr val="444444"/>
              </a:solidFill>
              <a:effectLst/>
            </a:endParaRPr>
          </a:p>
          <a:p>
            <a:r>
              <a:rPr lang="fr-FR"/>
              <a:t>Il s'agit du cadre de l'étude de cas</a:t>
            </a:r>
            <a:r>
              <a:rPr lang="fr-FR">
                <a:effectLst/>
              </a:rPr>
              <a:t>. </a:t>
            </a:r>
            <a:r>
              <a:rPr lang="fr-FR"/>
              <a:t>Vous n'êtes pas obligé de le lire tout de suite</a:t>
            </a:r>
            <a:r>
              <a:rPr lang="fr-FR">
                <a:effectLst/>
              </a:rPr>
              <a:t>. </a:t>
            </a:r>
            <a:r>
              <a:rPr lang="fr-FR"/>
              <a:t>Je vous donnerai le temps de le lire dans quelques </a:t>
            </a:r>
            <a:r>
              <a:rPr lang="fr-FR">
                <a:effectLst/>
              </a:rPr>
              <a:t>minutes.</a:t>
            </a:r>
            <a:endParaRPr lang="fr-FR">
              <a:solidFill>
                <a:srgbClr val="444444"/>
              </a:solidFill>
              <a:effectLst/>
            </a:endParaRPr>
          </a:p>
          <a:p>
            <a:endParaRPr lang="fr-FR">
              <a:solidFill>
                <a:srgbClr val="444444"/>
              </a:solidFill>
            </a:endParaRPr>
          </a:p>
          <a:p>
            <a:r>
              <a:rPr lang="fr-FR"/>
              <a:t>Un sergent de sexe masculin dans votre bataillon d’infanterie harcèle des collègues. Quelques collègues sont visiblement </a:t>
            </a:r>
            <a:r>
              <a:rPr lang="fr-FR" err="1"/>
              <a:t>bouleversé·e·s</a:t>
            </a:r>
            <a:r>
              <a:rPr lang="fr-FR">
                <a:effectLst/>
              </a:rPr>
              <a:t>. </a:t>
            </a:r>
            <a:r>
              <a:rPr lang="fr-FR"/>
              <a:t>Que pouvez-vous faire dans cette </a:t>
            </a:r>
            <a:r>
              <a:rPr lang="fr-FR">
                <a:effectLst/>
              </a:rPr>
              <a:t>situation</a:t>
            </a:r>
            <a:r>
              <a:rPr lang="fr-FR"/>
              <a:t> ?</a:t>
            </a:r>
            <a:endParaRPr lang="en-US"/>
          </a:p>
          <a:p>
            <a:pPr marL="168910" marR="3369310">
              <a:lnSpc>
                <a:spcPct val="107000"/>
              </a:lnSpc>
              <a:spcBef>
                <a:spcPts val="254"/>
              </a:spcBef>
              <a:spcAft>
                <a:spcPts val="800"/>
              </a:spcAft>
            </a:pPr>
            <a:endParaRPr lang="en-US">
              <a:latin typeface="Calibri"/>
              <a:ea typeface="DengXian"/>
              <a:cs typeface="Calibri"/>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5</a:t>
            </a:fld>
            <a:endParaRPr lang="fr-FR"/>
          </a:p>
        </p:txBody>
      </p:sp>
    </p:spTree>
    <p:extLst>
      <p:ext uri="{BB962C8B-B14F-4D97-AF65-F5344CB8AC3E}">
        <p14:creationId xmlns:p14="http://schemas.microsoft.com/office/powerpoint/2010/main" val="859434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defRPr/>
            </a:pPr>
            <a:r>
              <a:rPr lang="fr-FR"/>
              <a:t>Ceci est la suite du cadre. </a:t>
            </a:r>
            <a:endParaRPr lang="fr-FR">
              <a:solidFill>
                <a:srgbClr val="444444"/>
              </a:solidFill>
            </a:endParaRPr>
          </a:p>
          <a:p>
            <a:pPr>
              <a:defRPr/>
            </a:pPr>
            <a:endParaRPr lang="en-GB">
              <a:solidFill>
                <a:srgbClr val="444444"/>
              </a:solidFill>
            </a:endParaRPr>
          </a:p>
          <a:p>
            <a:pPr marL="0" marR="0" lvl="0" indent="0" algn="l" defTabSz="914400">
              <a:lnSpc>
                <a:spcPct val="100000"/>
              </a:lnSpc>
              <a:spcBef>
                <a:spcPts val="0"/>
              </a:spcBef>
              <a:spcAft>
                <a:spcPts val="0"/>
              </a:spcAft>
              <a:buClrTx/>
              <a:buSzTx/>
              <a:buFontTx/>
              <a:buNone/>
              <a:tabLst/>
              <a:defRPr/>
            </a:pPr>
            <a:endParaRPr lang="en-GB"/>
          </a:p>
          <a:p>
            <a:endParaRPr lang="en-GB"/>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6</a:t>
            </a:fld>
            <a:endParaRPr lang="en-GB"/>
          </a:p>
        </p:txBody>
      </p:sp>
    </p:spTree>
    <p:extLst>
      <p:ext uri="{BB962C8B-B14F-4D97-AF65-F5344CB8AC3E}">
        <p14:creationId xmlns:p14="http://schemas.microsoft.com/office/powerpoint/2010/main" val="648341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Avant de commencer notre tâche, j’aimerais d’abord passer brièvement en revue les valeurs et comportements fondamentaux des Nations Unies. Ce sont des valeurs et des comportements clés que toute personne travaillant pour les Nations Unies – y compris les Casques bleus – est censée respecter et incarner en tout temps.</a:t>
            </a:r>
            <a:endParaRPr lang="en-US">
              <a:solidFill>
                <a:srgbClr val="444444"/>
              </a:solidFill>
            </a:endParaRPr>
          </a:p>
          <a:p>
            <a:r>
              <a:rPr lang="fr-FR"/>
              <a:t> </a:t>
            </a:r>
            <a:endParaRPr lang="en-US">
              <a:solidFill>
                <a:srgbClr val="444444"/>
              </a:solidFill>
            </a:endParaRPr>
          </a:p>
          <a:p>
            <a:r>
              <a:rPr lang="fr-FR" b="1"/>
              <a:t>Alors, selon vous, quelles sont les valeurs fondamentales des Nations Unies ? </a:t>
            </a:r>
            <a:r>
              <a:rPr lang="fr-FR" i="1"/>
              <a:t>(Posez brièvement la question aux participants. Notez les idées sur un tableau.)</a:t>
            </a:r>
            <a:endParaRPr lang="en-US">
              <a:solidFill>
                <a:srgbClr val="444444"/>
              </a:solidFill>
            </a:endParaRPr>
          </a:p>
          <a:p>
            <a:r>
              <a:rPr lang="fr-FR"/>
              <a:t> </a:t>
            </a:r>
            <a:endParaRPr lang="en-US">
              <a:solidFill>
                <a:srgbClr val="444444"/>
              </a:solidFill>
            </a:endParaRPr>
          </a:p>
          <a:p>
            <a:r>
              <a:rPr lang="fr-FR"/>
              <a:t>Très bien, voyons maintenant si vous avez vu juste.</a:t>
            </a:r>
            <a:endParaRPr lang="en-US">
              <a:solidFill>
                <a:srgbClr val="444444"/>
              </a:solidFill>
            </a:endParaRPr>
          </a:p>
          <a:p>
            <a:r>
              <a:rPr lang="fr-FR"/>
              <a:t> </a:t>
            </a:r>
            <a:endParaRPr lang="en-US">
              <a:solidFill>
                <a:srgbClr val="444444"/>
              </a:solidFill>
            </a:endParaRPr>
          </a:p>
          <a:p>
            <a:r>
              <a:rPr lang="fr-FR"/>
              <a:t>Les Nations Unies ont </a:t>
            </a:r>
            <a:r>
              <a:rPr lang="fr-FR" b="1"/>
              <a:t>quatre valeurs fondamentales</a:t>
            </a:r>
            <a:r>
              <a:rPr lang="fr-FR"/>
              <a:t> : </a:t>
            </a:r>
            <a:r>
              <a:rPr lang="fr-FR" b="1"/>
              <a:t>l’inclusion, l’intégrité, l’humilité et l’humanité.</a:t>
            </a:r>
            <a:endParaRPr lang="en-US">
              <a:solidFill>
                <a:srgbClr val="444444"/>
              </a:solidFill>
            </a:endParaRPr>
          </a:p>
          <a:p>
            <a:endParaRPr lang="fr-FR">
              <a:solidFill>
                <a:srgbClr val="444444"/>
              </a:solidFill>
            </a:endParaRPr>
          </a:p>
          <a:p>
            <a:pPr marL="171450" indent="-171450">
              <a:buFont typeface="Arial,Sans-Serif"/>
              <a:buChar char="•"/>
            </a:pPr>
            <a:r>
              <a:rPr lang="fr-FR" b="1"/>
              <a:t>L’inclusion</a:t>
            </a:r>
            <a:r>
              <a:rPr lang="fr-FR"/>
              <a:t> signifie que nous valorisons et respectons les différences et la diversité, et que nous nous opposons activement à tous les types de préjugés et de discriminations.</a:t>
            </a:r>
            <a:endParaRPr lang="en-US">
              <a:solidFill>
                <a:srgbClr val="444444"/>
              </a:solidFill>
            </a:endParaRPr>
          </a:p>
          <a:p>
            <a:pPr marL="171450" indent="-171450">
              <a:buFont typeface="Arial,Sans-Serif"/>
              <a:buChar char="•"/>
            </a:pPr>
            <a:r>
              <a:rPr lang="fr-FR" b="1"/>
              <a:t>L’intégrité</a:t>
            </a:r>
            <a:r>
              <a:rPr lang="fr-FR"/>
              <a:t>, c’est respecter les normes de conduite des Nations Unies dans tout ce que nous faisons.</a:t>
            </a:r>
            <a:endParaRPr lang="en-US">
              <a:solidFill>
                <a:srgbClr val="444444"/>
              </a:solidFill>
            </a:endParaRPr>
          </a:p>
          <a:p>
            <a:pPr marL="171450" indent="-171450">
              <a:buFont typeface="Arial,Sans-Serif"/>
              <a:buChar char="•"/>
            </a:pPr>
            <a:r>
              <a:rPr lang="fr-FR" b="1"/>
              <a:t>L’humilité</a:t>
            </a:r>
            <a:r>
              <a:rPr lang="fr-FR"/>
              <a:t> consiste à valoriser les compétences, les connaissances et l’expérience des autres, et reconnaître qu’aucun individu ne détient toutes les réponses, ainsi que s’engager à défendre les droits humains et la dignité de chacun.</a:t>
            </a:r>
            <a:endParaRPr lang="en-US">
              <a:solidFill>
                <a:srgbClr val="444444"/>
              </a:solidFill>
            </a:endParaRPr>
          </a:p>
          <a:p>
            <a:pPr marL="171450" indent="-171450">
              <a:buFont typeface="Arial,Sans-Serif"/>
              <a:buChar char="•"/>
            </a:pPr>
            <a:r>
              <a:rPr lang="fr-FR"/>
              <a:t>Enfin, </a:t>
            </a:r>
            <a:r>
              <a:rPr lang="fr-FR" b="1"/>
              <a:t>l’humanité</a:t>
            </a:r>
            <a:r>
              <a:rPr lang="fr-FR"/>
              <a:t>, c’est notre engagement à défendre les droits humains et la dignité pour tous.</a:t>
            </a:r>
            <a:endParaRPr lang="en-US">
              <a:solidFill>
                <a:srgbClr val="444444"/>
              </a:solidFill>
            </a:endParaRPr>
          </a:p>
          <a:p>
            <a:endParaRPr lang="fr-FR">
              <a:solidFill>
                <a:srgbClr val="444444"/>
              </a:solidFill>
            </a:endParaRPr>
          </a:p>
          <a:p>
            <a:r>
              <a:rPr lang="fr-FR"/>
              <a:t>Il existe également </a:t>
            </a:r>
            <a:r>
              <a:rPr lang="fr-FR" b="1"/>
              <a:t>cinq comportements fondamentaux</a:t>
            </a:r>
            <a:r>
              <a:rPr lang="fr-FR"/>
              <a:t> qui visent à aider les Nations Unies à remplir efficacement leur mandat. Ce sont les suivants : créer des liens et collaborer, analyser et planifier, obtenir des résultats avec un impact positif, apprendre et se développer, et s’adapter et innover.</a:t>
            </a:r>
            <a:endParaRPr lang="en-US">
              <a:solidFill>
                <a:srgbClr val="444444"/>
              </a:solidFill>
            </a:endParaRPr>
          </a:p>
          <a:p>
            <a:endParaRPr lang="en-US">
              <a:solidFill>
                <a:srgbClr val="444444"/>
              </a:solidFill>
            </a:endParaRPr>
          </a:p>
          <a:p>
            <a:pPr marL="171450" indent="-171450">
              <a:buFont typeface="Arial,Sans-Serif"/>
              <a:buChar char="•"/>
            </a:pPr>
            <a:r>
              <a:rPr lang="fr-FR" b="1"/>
              <a:t>Créer des liens et collaborer</a:t>
            </a:r>
            <a:r>
              <a:rPr lang="fr-FR"/>
              <a:t> signifie investir du temps et des efforts pour établir des partenariats de confiance.</a:t>
            </a:r>
            <a:endParaRPr lang="en-US">
              <a:solidFill>
                <a:srgbClr val="444444"/>
              </a:solidFill>
            </a:endParaRPr>
          </a:p>
          <a:p>
            <a:pPr marL="171450" indent="-171450">
              <a:buFont typeface="Arial,Sans-Serif"/>
              <a:buChar char="•"/>
            </a:pPr>
            <a:r>
              <a:rPr lang="fr-FR" b="1"/>
              <a:t>Analyser et planifier</a:t>
            </a:r>
            <a:r>
              <a:rPr lang="fr-FR"/>
              <a:t> consiste à s’assurer que notre travail repose sur une base de données solide, recueillie à partir de sources variées.</a:t>
            </a:r>
            <a:endParaRPr lang="en-US">
              <a:solidFill>
                <a:srgbClr val="444444"/>
              </a:solidFill>
            </a:endParaRPr>
          </a:p>
          <a:p>
            <a:pPr marL="171450" indent="-171450">
              <a:buFont typeface="Arial,Sans-Serif"/>
              <a:buChar char="•"/>
            </a:pPr>
            <a:r>
              <a:rPr lang="fr-FR" b="1"/>
              <a:t>Obtenir des résultats avec un impact positif</a:t>
            </a:r>
            <a:r>
              <a:rPr lang="fr-FR"/>
              <a:t>, c’est se tenir responsable de livrer des résultats qui font une réelle différence pour les personnes et les causes que nous servons</a:t>
            </a:r>
            <a:r>
              <a:rPr lang="fr-FR">
                <a:effectLst/>
              </a:rPr>
              <a:t>.</a:t>
            </a:r>
            <a:endParaRPr lang="en-US">
              <a:solidFill>
                <a:srgbClr val="444444"/>
              </a:solidFill>
            </a:endParaRPr>
          </a:p>
          <a:p>
            <a:pPr marL="171450" indent="-171450">
              <a:buFont typeface="Arial,Sans-Serif"/>
              <a:buChar char="•"/>
            </a:pPr>
            <a:r>
              <a:rPr lang="fr-FR" b="1"/>
              <a:t>Apprendre et se développer</a:t>
            </a:r>
            <a:r>
              <a:rPr lang="fr-FR"/>
              <a:t>, c’est tirer des leçons de nos erreurs.</a:t>
            </a:r>
            <a:endParaRPr lang="en-US">
              <a:solidFill>
                <a:srgbClr val="444444"/>
              </a:solidFill>
            </a:endParaRPr>
          </a:p>
          <a:p>
            <a:pPr marL="171450" indent="-171450">
              <a:buFont typeface="Arial,Sans-Serif"/>
              <a:buChar char="•"/>
            </a:pPr>
            <a:r>
              <a:rPr lang="fr-FR" b="1"/>
              <a:t>S’adapter et innover</a:t>
            </a:r>
            <a:r>
              <a:rPr lang="fr-FR"/>
              <a:t>, c’est accueillir favorablement les nouvelles idées.</a:t>
            </a:r>
            <a:endParaRPr lang="en-US">
              <a:solidFill>
                <a:srgbClr val="444444"/>
              </a:solidFill>
            </a:endParaRPr>
          </a:p>
          <a:p>
            <a:r>
              <a:rPr lang="fr-FR"/>
              <a:t> </a:t>
            </a:r>
            <a:endParaRPr lang="en-US">
              <a:solidFill>
                <a:srgbClr val="444444"/>
              </a:solidFill>
            </a:endParaRPr>
          </a:p>
          <a:p>
            <a:r>
              <a:rPr lang="fr-FR"/>
              <a:t>Pendant la mission, souvenez-vous de toujours suivre ces valeurs et comportements.</a:t>
            </a:r>
            <a:endParaRPr lang="en-US">
              <a:solidFill>
                <a:srgbClr val="444444"/>
              </a:solidFill>
            </a:endParaRPr>
          </a:p>
          <a:p>
            <a:endParaRPr lang="fr-FR">
              <a:solidFill>
                <a:srgbClr val="444444"/>
              </a:solidFill>
            </a:endParaRPr>
          </a:p>
          <a:p>
            <a:r>
              <a:rPr lang="fr-FR"/>
              <a:t>Dans l’exercice que nous allons bientôt réaliser, veillez à vous référer à ces valeurs et comportements et à les intégrer autant que possible dans votre travail et vos actions</a:t>
            </a:r>
            <a:r>
              <a:rPr lang="fr-FR">
                <a:effectLst/>
              </a:rPr>
              <a:t>.</a:t>
            </a:r>
            <a:endParaRPr lang="en-US">
              <a:solidFill>
                <a:srgbClr val="444444"/>
              </a:solidFill>
              <a:effectLst/>
            </a:endParaRPr>
          </a:p>
          <a:p>
            <a:pPr>
              <a:spcBef>
                <a:spcPts val="0"/>
              </a:spcBef>
            </a:pPr>
            <a:endParaRPr lang="en-US">
              <a:solidFill>
                <a:srgbClr val="444444"/>
              </a:solidFill>
              <a:effectLst/>
            </a:endParaRPr>
          </a:p>
          <a:p>
            <a:endParaRPr lang="fr-FR" b="1">
              <a:latin typeface="Aptos"/>
              <a:ea typeface="DengXian"/>
              <a:cs typeface="Calibri"/>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7</a:t>
            </a:fld>
            <a:endParaRPr lang="en-GB"/>
          </a:p>
        </p:txBody>
      </p:sp>
    </p:spTree>
    <p:extLst>
      <p:ext uri="{BB962C8B-B14F-4D97-AF65-F5344CB8AC3E}">
        <p14:creationId xmlns:p14="http://schemas.microsoft.com/office/powerpoint/2010/main" val="29093667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kern="1200">
                <a:solidFill>
                  <a:schemeClr val="tx1"/>
                </a:solidFill>
                <a:effectLst/>
              </a:rPr>
              <a:t>Message clé : </a:t>
            </a:r>
            <a:r>
              <a:rPr lang="fr-FR" kern="1200">
                <a:solidFill>
                  <a:schemeClr val="tx1"/>
                </a:solidFill>
                <a:effectLst/>
              </a:rPr>
              <a:t>Présenter la tâche à accomplir</a:t>
            </a:r>
            <a:r>
              <a:rPr lang="fr-FR"/>
              <a:t>.</a:t>
            </a:r>
            <a:endParaRPr lang="en-US">
              <a:solidFill>
                <a:srgbClr val="444444"/>
              </a:solidFill>
              <a:ea typeface="+mn-ea"/>
              <a:cs typeface="+mn-cs"/>
            </a:endParaRPr>
          </a:p>
          <a:p>
            <a:endParaRPr lang="fr-FR" kern="1200">
              <a:solidFill>
                <a:srgbClr val="444444"/>
              </a:solidFill>
              <a:effectLst/>
            </a:endParaRPr>
          </a:p>
          <a:p>
            <a:r>
              <a:rPr lang="fr-FR" kern="1200">
                <a:solidFill>
                  <a:schemeClr val="tx1"/>
                </a:solidFill>
                <a:effectLst/>
              </a:rPr>
              <a:t>Voici la tâche que vous devrez </a:t>
            </a:r>
            <a:r>
              <a:rPr lang="fr-FR"/>
              <a:t>réaliser</a:t>
            </a:r>
            <a:r>
              <a:rPr lang="fr-FR" kern="1200">
                <a:solidFill>
                  <a:schemeClr val="tx1"/>
                </a:solidFill>
                <a:effectLst/>
              </a:rPr>
              <a:t>.</a:t>
            </a:r>
            <a:r>
              <a:rPr lang="fr-FR"/>
              <a:t> </a:t>
            </a:r>
            <a:r>
              <a:rPr lang="fr-FR" kern="1200">
                <a:solidFill>
                  <a:schemeClr val="tx1"/>
                </a:solidFill>
                <a:effectLst/>
              </a:rPr>
              <a:t>Vous devrez choisir</a:t>
            </a:r>
            <a:r>
              <a:rPr lang="fr-FR"/>
              <a:t> </a:t>
            </a:r>
            <a:r>
              <a:rPr lang="fr-FR" b="1" kern="1200">
                <a:solidFill>
                  <a:schemeClr val="tx1"/>
                </a:solidFill>
                <a:effectLst/>
              </a:rPr>
              <a:t>la meilleure action</a:t>
            </a:r>
            <a:r>
              <a:rPr lang="fr-FR"/>
              <a:t> </a:t>
            </a:r>
            <a:r>
              <a:rPr lang="fr-FR" kern="1200">
                <a:solidFill>
                  <a:schemeClr val="tx1"/>
                </a:solidFill>
                <a:effectLst/>
              </a:rPr>
              <a:t>à entreprendre, compte tenu des circonstances décrites dans le </a:t>
            </a:r>
            <a:r>
              <a:rPr lang="fr-FR"/>
              <a:t>contexte</a:t>
            </a:r>
            <a:r>
              <a:rPr lang="fr-FR" kern="1200">
                <a:solidFill>
                  <a:schemeClr val="tx1"/>
                </a:solidFill>
                <a:effectLst/>
              </a:rPr>
              <a:t>, et</a:t>
            </a:r>
            <a:r>
              <a:rPr lang="fr-FR"/>
              <a:t> </a:t>
            </a:r>
            <a:r>
              <a:rPr lang="fr-FR" b="1" kern="1200">
                <a:solidFill>
                  <a:schemeClr val="tx1"/>
                </a:solidFill>
                <a:effectLst/>
              </a:rPr>
              <a:t>expliquer les</a:t>
            </a:r>
            <a:r>
              <a:rPr lang="fr-FR" b="1"/>
              <a:t> </a:t>
            </a:r>
            <a:r>
              <a:rPr lang="fr-FR" b="1" kern="1200">
                <a:solidFill>
                  <a:schemeClr val="tx1"/>
                </a:solidFill>
                <a:effectLst/>
              </a:rPr>
              <a:t>avantages</a:t>
            </a:r>
            <a:r>
              <a:rPr lang="fr-FR" b="1"/>
              <a:t> </a:t>
            </a:r>
            <a:r>
              <a:rPr lang="fr-FR" b="1" kern="1200">
                <a:solidFill>
                  <a:schemeClr val="tx1"/>
                </a:solidFill>
                <a:effectLst/>
              </a:rPr>
              <a:t>et les</a:t>
            </a:r>
            <a:r>
              <a:rPr lang="fr-FR" b="1"/>
              <a:t> </a:t>
            </a:r>
            <a:r>
              <a:rPr lang="fr-FR" b="1" kern="1200">
                <a:solidFill>
                  <a:schemeClr val="tx1"/>
                </a:solidFill>
                <a:effectLst/>
              </a:rPr>
              <a:t>inconvénients</a:t>
            </a:r>
            <a:r>
              <a:rPr lang="fr-FR" kern="1200">
                <a:solidFill>
                  <a:schemeClr val="tx1"/>
                </a:solidFill>
                <a:effectLst/>
              </a:rPr>
              <a:t> de ce choix.</a:t>
            </a:r>
            <a:r>
              <a:rPr lang="fr-FR"/>
              <a:t> </a:t>
            </a:r>
            <a:r>
              <a:rPr lang="fr-FR" kern="1200">
                <a:solidFill>
                  <a:schemeClr val="tx1"/>
                </a:solidFill>
                <a:effectLst/>
              </a:rPr>
              <a:t>(</a:t>
            </a:r>
            <a:r>
              <a:rPr lang="fr-FR" i="1"/>
              <a:t>Lire </a:t>
            </a:r>
            <a:r>
              <a:rPr lang="fr-FR" i="1" kern="1200">
                <a:solidFill>
                  <a:schemeClr val="tx1"/>
                </a:solidFill>
                <a:effectLst/>
              </a:rPr>
              <a:t>la tâche à voix haute ou </a:t>
            </a:r>
            <a:r>
              <a:rPr lang="fr-FR" i="1"/>
              <a:t>demander</a:t>
            </a:r>
            <a:r>
              <a:rPr lang="fr-FR" i="1" kern="1200">
                <a:solidFill>
                  <a:schemeClr val="tx1"/>
                </a:solidFill>
                <a:effectLst/>
              </a:rPr>
              <a:t> à un volontaire de la lire.</a:t>
            </a:r>
            <a:r>
              <a:rPr lang="fr-FR" kern="1200">
                <a:solidFill>
                  <a:schemeClr val="tx1"/>
                </a:solidFill>
                <a:effectLst/>
              </a:rPr>
              <a:t>)</a:t>
            </a:r>
            <a:endParaRPr lang="en-US" kern="1200">
              <a:solidFill>
                <a:srgbClr val="444444"/>
              </a:solidFill>
              <a:effectLst/>
            </a:endParaRPr>
          </a:p>
          <a:p>
            <a:endParaRPr lang="fr-FR" sz="1200" kern="1200">
              <a:solidFill>
                <a:schemeClr val="tx1"/>
              </a:solidFill>
              <a:effectLst/>
              <a:latin typeface="+mn-lt"/>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1723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kern="1200">
                <a:solidFill>
                  <a:schemeClr val="tx1"/>
                </a:solidFill>
                <a:effectLst/>
              </a:rPr>
              <a:t>Message clé : </a:t>
            </a:r>
            <a:r>
              <a:rPr lang="fr-FR"/>
              <a:t>Présenter </a:t>
            </a:r>
            <a:r>
              <a:rPr lang="fr-FR" kern="1200">
                <a:solidFill>
                  <a:schemeClr val="tx1"/>
                </a:solidFill>
                <a:effectLst/>
              </a:rPr>
              <a:t>les actions parmi lesquelles les participants devront choisir</a:t>
            </a:r>
            <a:r>
              <a:rPr lang="fr-FR"/>
              <a:t>.</a:t>
            </a:r>
            <a:endParaRPr lang="en-US" kern="1200">
              <a:solidFill>
                <a:srgbClr val="444444"/>
              </a:solidFill>
              <a:effectLst/>
              <a:ea typeface="+mn-ea"/>
              <a:cs typeface="+mn-cs"/>
            </a:endParaRPr>
          </a:p>
          <a:p>
            <a:endParaRPr lang="en-US" kern="1200">
              <a:solidFill>
                <a:srgbClr val="444444"/>
              </a:solidFill>
              <a:effectLst/>
              <a:ea typeface="+mn-ea"/>
              <a:cs typeface="+mn-cs"/>
            </a:endParaRPr>
          </a:p>
          <a:p>
            <a:r>
              <a:rPr lang="fr-FR" kern="1200">
                <a:solidFill>
                  <a:schemeClr val="tx1"/>
                </a:solidFill>
                <a:effectLst/>
              </a:rPr>
              <a:t>Vous pouvez choisir parmi les</a:t>
            </a:r>
            <a:r>
              <a:rPr lang="fr-FR"/>
              <a:t> </a:t>
            </a:r>
            <a:r>
              <a:rPr lang="fr-FR" kern="1200">
                <a:solidFill>
                  <a:schemeClr val="tx1"/>
                </a:solidFill>
                <a:effectLst/>
              </a:rPr>
              <a:t>trois options suivantes. Elles sont également incluses dans votre support de formation.</a:t>
            </a:r>
            <a:endParaRPr lang="en-US" kern="1200">
              <a:solidFill>
                <a:srgbClr val="444444"/>
              </a:solidFill>
              <a:effectLst/>
            </a:endParaRPr>
          </a:p>
          <a:p>
            <a:endParaRPr lang="en-US" kern="1200">
              <a:solidFill>
                <a:srgbClr val="444444"/>
              </a:solidFill>
              <a:effectLst/>
              <a:ea typeface="+mn-ea"/>
              <a:cs typeface="+mn-cs"/>
            </a:endParaRPr>
          </a:p>
          <a:p>
            <a:r>
              <a:rPr lang="fr-FR" kern="1200">
                <a:solidFill>
                  <a:schemeClr val="tx1"/>
                </a:solidFill>
                <a:effectLst/>
              </a:rPr>
              <a:t>Vous disposez de </a:t>
            </a:r>
            <a:r>
              <a:rPr lang="fr-FR" b="1" kern="1200">
                <a:solidFill>
                  <a:schemeClr val="tx1"/>
                </a:solidFill>
                <a:effectLst/>
              </a:rPr>
              <a:t>50 minutes au total</a:t>
            </a:r>
            <a:r>
              <a:rPr lang="fr-FR" kern="1200">
                <a:solidFill>
                  <a:schemeClr val="tx1"/>
                </a:solidFill>
                <a:effectLst/>
              </a:rPr>
              <a:t> pour cet exercice :</a:t>
            </a:r>
            <a:r>
              <a:rPr lang="fr-FR"/>
              <a:t> </a:t>
            </a:r>
            <a:r>
              <a:rPr lang="fr-FR" b="1" kern="1200">
                <a:solidFill>
                  <a:schemeClr val="tx1"/>
                </a:solidFill>
                <a:effectLst/>
              </a:rPr>
              <a:t>20 minutes</a:t>
            </a:r>
            <a:r>
              <a:rPr lang="fr-FR" b="1"/>
              <a:t> </a:t>
            </a:r>
            <a:r>
              <a:rPr lang="fr-FR" b="1" kern="1200">
                <a:solidFill>
                  <a:schemeClr val="tx1"/>
                </a:solidFill>
                <a:effectLst/>
              </a:rPr>
              <a:t>pour lire les documents</a:t>
            </a:r>
            <a:r>
              <a:rPr lang="fr-FR"/>
              <a:t> et </a:t>
            </a:r>
            <a:r>
              <a:rPr lang="fr-FR" b="1" kern="1200">
                <a:solidFill>
                  <a:schemeClr val="tx1"/>
                </a:solidFill>
                <a:effectLst/>
              </a:rPr>
              <a:t>30 minutes</a:t>
            </a:r>
            <a:r>
              <a:rPr lang="fr-FR" b="1"/>
              <a:t> </a:t>
            </a:r>
            <a:r>
              <a:rPr lang="fr-FR" b="1" kern="1200">
                <a:solidFill>
                  <a:schemeClr val="tx1"/>
                </a:solidFill>
                <a:effectLst/>
              </a:rPr>
              <a:t>pour le travail en groupe</a:t>
            </a:r>
            <a:r>
              <a:rPr lang="fr-FR" kern="1200">
                <a:solidFill>
                  <a:schemeClr val="tx1"/>
                </a:solidFill>
                <a:effectLst/>
              </a:rPr>
              <a:t>.</a:t>
            </a:r>
            <a:br>
              <a:rPr lang="fr-FR"/>
            </a:br>
            <a:r>
              <a:rPr lang="fr-FR" kern="1200">
                <a:solidFill>
                  <a:schemeClr val="tx1"/>
                </a:solidFill>
                <a:effectLst/>
              </a:rPr>
              <a:t>Vous pouvez maintenant commencer l’exercice. N’hésitez pas à me poser des questions si </a:t>
            </a:r>
            <a:r>
              <a:rPr lang="fr-FR"/>
              <a:t>vous en avez</a:t>
            </a:r>
            <a:r>
              <a:rPr lang="fr-FR" kern="1200">
                <a:solidFill>
                  <a:schemeClr val="tx1"/>
                </a:solidFill>
                <a:effectLst/>
              </a:rPr>
              <a:t>.</a:t>
            </a:r>
            <a:endParaRPr lang="en-US" kern="1200">
              <a:solidFill>
                <a:srgbClr val="444444"/>
              </a:solidFill>
              <a:effectLst/>
            </a:endParaRPr>
          </a:p>
          <a:p>
            <a:endParaRPr lang="en-US">
              <a:solidFill>
                <a:srgbClr val="444444"/>
              </a:solidFill>
            </a:endParaRPr>
          </a:p>
          <a:p>
            <a:r>
              <a:rPr lang="fr-FR" i="1" kern="1200">
                <a:solidFill>
                  <a:schemeClr val="tx1"/>
                </a:solidFill>
                <a:effectLst/>
              </a:rPr>
              <a:t>(N’oubliez pas d’utiliser les scénarios lorsque vous jugez qu’ils sont les plus </a:t>
            </a:r>
            <a:r>
              <a:rPr lang="fr-FR" i="1"/>
              <a:t>appropriés</a:t>
            </a:r>
            <a:r>
              <a:rPr lang="fr-FR" i="1" kern="1200">
                <a:solidFill>
                  <a:schemeClr val="tx1"/>
                </a:solidFill>
                <a:effectLst/>
              </a:rPr>
              <a:t>. Les diapositives </a:t>
            </a:r>
            <a:r>
              <a:rPr lang="fr-FR" i="1"/>
              <a:t>scénarios </a:t>
            </a:r>
            <a:r>
              <a:rPr lang="fr-FR" i="1" kern="1200">
                <a:solidFill>
                  <a:schemeClr val="tx1"/>
                </a:solidFill>
                <a:effectLst/>
              </a:rPr>
              <a:t>suivent.)</a:t>
            </a:r>
            <a:br>
              <a:rPr lang="fr-FR" i="1"/>
            </a:br>
            <a:r>
              <a:rPr lang="fr-FR" i="1" kern="1200">
                <a:solidFill>
                  <a:schemeClr val="tx1"/>
                </a:solidFill>
                <a:effectLst/>
              </a:rPr>
              <a:t>(</a:t>
            </a:r>
            <a:r>
              <a:rPr lang="fr-FR" i="1"/>
              <a:t>Mettez fin à </a:t>
            </a:r>
            <a:r>
              <a:rPr lang="fr-FR" i="1" kern="1200">
                <a:solidFill>
                  <a:schemeClr val="tx1"/>
                </a:solidFill>
                <a:effectLst/>
              </a:rPr>
              <a:t>l’exercice après 50 minutes. Pendant l’exercice, circulez parmi les groupes. Répondez aux questions des participants. Rappelez le temps restant à 15, 10 et 5 minutes de la fin</a:t>
            </a:r>
            <a:r>
              <a:rPr lang="fr-FR" i="1"/>
              <a:t> de l’exercice</a:t>
            </a:r>
            <a:r>
              <a:rPr lang="fr-FR" i="1" kern="1200">
                <a:solidFill>
                  <a:schemeClr val="tx1"/>
                </a:solidFill>
                <a:effectLst/>
              </a:rPr>
              <a:t>.)</a:t>
            </a:r>
            <a:endParaRPr lang="en-US">
              <a:solidFill>
                <a:srgbClr val="444444"/>
              </a:solidFill>
            </a:endParaRPr>
          </a:p>
          <a:p>
            <a:r>
              <a:rPr lang="fr-FR"/>
              <a:t> </a:t>
            </a:r>
            <a:endParaRPr lang="en-US">
              <a:solidFill>
                <a:srgbClr val="444444"/>
              </a:solidFill>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9</a:t>
            </a:fld>
            <a:endParaRPr lang="en-GB"/>
          </a:p>
        </p:txBody>
      </p:sp>
    </p:spTree>
    <p:extLst>
      <p:ext uri="{BB962C8B-B14F-4D97-AF65-F5344CB8AC3E}">
        <p14:creationId xmlns:p14="http://schemas.microsoft.com/office/powerpoint/2010/main" val="294621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67C11E-91CB-0244-9741-73DE19A384CC}"/>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80FBA3AF-1010-CCC2-CF67-D384461953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A89C33F8-BD01-F951-8144-687223EC67B8}"/>
              </a:ext>
            </a:extLst>
          </p:cNvPr>
          <p:cNvSpPr>
            <a:spLocks noGrp="1"/>
          </p:cNvSpPr>
          <p:nvPr>
            <p:ph type="dt" sz="half" idx="10"/>
          </p:nvPr>
        </p:nvSpPr>
        <p:spPr/>
        <p:txBody>
          <a:bodyPr/>
          <a:lstStyle/>
          <a:p>
            <a:fld id="{8C9D15B4-8F2E-401B-AE86-6F9EBD3AE30C}" type="datetimeFigureOut">
              <a:rPr lang="fr-FR" smtClean="0"/>
              <a:t>28/08/2025</a:t>
            </a:fld>
            <a:endParaRPr lang="fr-FR"/>
          </a:p>
        </p:txBody>
      </p:sp>
      <p:sp>
        <p:nvSpPr>
          <p:cNvPr id="5" name="Espace réservé du pied de page 4">
            <a:extLst>
              <a:ext uri="{FF2B5EF4-FFF2-40B4-BE49-F238E27FC236}">
                <a16:creationId xmlns:a16="http://schemas.microsoft.com/office/drawing/2014/main" id="{35CBC750-C300-AB83-27C5-6855827CF6B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CC200C2-BC21-2CCD-65C8-C2C87557CF97}"/>
              </a:ext>
            </a:extLst>
          </p:cNvPr>
          <p:cNvSpPr>
            <a:spLocks noGrp="1"/>
          </p:cNvSpPr>
          <p:nvPr>
            <p:ph type="sldNum" sz="quarter" idx="12"/>
          </p:nvPr>
        </p:nvSpPr>
        <p:spPr/>
        <p:txBody>
          <a:bodyPr/>
          <a:lstStyle/>
          <a:p>
            <a:fld id="{2DC73AD1-A7F7-46CA-95EB-475D1D410FAA}" type="slidenum">
              <a:rPr lang="fr-FR" smtClean="0"/>
              <a:t>‹#›</a:t>
            </a:fld>
            <a:endParaRPr lang="fr-FR"/>
          </a:p>
        </p:txBody>
      </p:sp>
    </p:spTree>
    <p:extLst>
      <p:ext uri="{BB962C8B-B14F-4D97-AF65-F5344CB8AC3E}">
        <p14:creationId xmlns:p14="http://schemas.microsoft.com/office/powerpoint/2010/main" val="25695269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3D79D51-C2F0-E28A-68B9-4D344619D49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76246536-2E7A-5490-6BEE-39801912AD9E}"/>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78697B3-086B-9B17-A20A-85B79AC439F7}"/>
              </a:ext>
            </a:extLst>
          </p:cNvPr>
          <p:cNvSpPr>
            <a:spLocks noGrp="1"/>
          </p:cNvSpPr>
          <p:nvPr>
            <p:ph type="dt" sz="half" idx="10"/>
          </p:nvPr>
        </p:nvSpPr>
        <p:spPr/>
        <p:txBody>
          <a:bodyPr/>
          <a:lstStyle/>
          <a:p>
            <a:fld id="{8C9D15B4-8F2E-401B-AE86-6F9EBD3AE30C}" type="datetimeFigureOut">
              <a:rPr lang="fr-FR" smtClean="0"/>
              <a:t>28/08/2025</a:t>
            </a:fld>
            <a:endParaRPr lang="fr-FR"/>
          </a:p>
        </p:txBody>
      </p:sp>
      <p:sp>
        <p:nvSpPr>
          <p:cNvPr id="5" name="Espace réservé du pied de page 4">
            <a:extLst>
              <a:ext uri="{FF2B5EF4-FFF2-40B4-BE49-F238E27FC236}">
                <a16:creationId xmlns:a16="http://schemas.microsoft.com/office/drawing/2014/main" id="{5D7CC1A5-570A-C4DB-EAF2-6B981690AF4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D25A85-11FC-E66E-29DE-C8EB41F72839}"/>
              </a:ext>
            </a:extLst>
          </p:cNvPr>
          <p:cNvSpPr>
            <a:spLocks noGrp="1"/>
          </p:cNvSpPr>
          <p:nvPr>
            <p:ph type="sldNum" sz="quarter" idx="12"/>
          </p:nvPr>
        </p:nvSpPr>
        <p:spPr/>
        <p:txBody>
          <a:bodyPr/>
          <a:lstStyle/>
          <a:p>
            <a:fld id="{2DC73AD1-A7F7-46CA-95EB-475D1D410FAA}" type="slidenum">
              <a:rPr lang="fr-FR" smtClean="0"/>
              <a:t>‹#›</a:t>
            </a:fld>
            <a:endParaRPr lang="fr-FR"/>
          </a:p>
        </p:txBody>
      </p:sp>
    </p:spTree>
    <p:extLst>
      <p:ext uri="{BB962C8B-B14F-4D97-AF65-F5344CB8AC3E}">
        <p14:creationId xmlns:p14="http://schemas.microsoft.com/office/powerpoint/2010/main" val="3593326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9B428559-093A-6075-4389-50C9C021A9BA}"/>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DEA3B38-4FB7-C7AC-5C88-518138EE093E}"/>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C132147-95D4-810F-4377-086F3B917090}"/>
              </a:ext>
            </a:extLst>
          </p:cNvPr>
          <p:cNvSpPr>
            <a:spLocks noGrp="1"/>
          </p:cNvSpPr>
          <p:nvPr>
            <p:ph type="dt" sz="half" idx="10"/>
          </p:nvPr>
        </p:nvSpPr>
        <p:spPr/>
        <p:txBody>
          <a:bodyPr/>
          <a:lstStyle/>
          <a:p>
            <a:fld id="{8C9D15B4-8F2E-401B-AE86-6F9EBD3AE30C}" type="datetimeFigureOut">
              <a:rPr lang="fr-FR" smtClean="0"/>
              <a:t>28/08/2025</a:t>
            </a:fld>
            <a:endParaRPr lang="fr-FR"/>
          </a:p>
        </p:txBody>
      </p:sp>
      <p:sp>
        <p:nvSpPr>
          <p:cNvPr id="5" name="Espace réservé du pied de page 4">
            <a:extLst>
              <a:ext uri="{FF2B5EF4-FFF2-40B4-BE49-F238E27FC236}">
                <a16:creationId xmlns:a16="http://schemas.microsoft.com/office/drawing/2014/main" id="{3FEAB6C3-6E94-CA68-774B-F5DEA2A7622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B4D462C-F660-6C9D-1C16-A3F2702F9E27}"/>
              </a:ext>
            </a:extLst>
          </p:cNvPr>
          <p:cNvSpPr>
            <a:spLocks noGrp="1"/>
          </p:cNvSpPr>
          <p:nvPr>
            <p:ph type="sldNum" sz="quarter" idx="12"/>
          </p:nvPr>
        </p:nvSpPr>
        <p:spPr/>
        <p:txBody>
          <a:bodyPr/>
          <a:lstStyle/>
          <a:p>
            <a:fld id="{2DC73AD1-A7F7-46CA-95EB-475D1D410FAA}" type="slidenum">
              <a:rPr lang="fr-FR" smtClean="0"/>
              <a:t>‹#›</a:t>
            </a:fld>
            <a:endParaRPr lang="fr-FR"/>
          </a:p>
        </p:txBody>
      </p:sp>
    </p:spTree>
    <p:extLst>
      <p:ext uri="{BB962C8B-B14F-4D97-AF65-F5344CB8AC3E}">
        <p14:creationId xmlns:p14="http://schemas.microsoft.com/office/powerpoint/2010/main" val="1392644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33CEC7-FE0F-CC43-B914-02DBE24F2FB0}"/>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149A592-15D5-E10C-F98D-4A55E5B157AC}"/>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3A2632A-5FF6-E043-C974-3579EC6786EA}"/>
              </a:ext>
            </a:extLst>
          </p:cNvPr>
          <p:cNvSpPr>
            <a:spLocks noGrp="1"/>
          </p:cNvSpPr>
          <p:nvPr>
            <p:ph type="dt" sz="half" idx="10"/>
          </p:nvPr>
        </p:nvSpPr>
        <p:spPr/>
        <p:txBody>
          <a:bodyPr/>
          <a:lstStyle/>
          <a:p>
            <a:fld id="{8C9D15B4-8F2E-401B-AE86-6F9EBD3AE30C}" type="datetimeFigureOut">
              <a:rPr lang="fr-FR" smtClean="0"/>
              <a:t>28/08/2025</a:t>
            </a:fld>
            <a:endParaRPr lang="fr-FR"/>
          </a:p>
        </p:txBody>
      </p:sp>
      <p:sp>
        <p:nvSpPr>
          <p:cNvPr id="5" name="Espace réservé du pied de page 4">
            <a:extLst>
              <a:ext uri="{FF2B5EF4-FFF2-40B4-BE49-F238E27FC236}">
                <a16:creationId xmlns:a16="http://schemas.microsoft.com/office/drawing/2014/main" id="{49613C36-4071-D312-AD9D-5B9A2C84F0F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6D48E6C-D4D8-5675-DBD3-17D42528CE8F}"/>
              </a:ext>
            </a:extLst>
          </p:cNvPr>
          <p:cNvSpPr>
            <a:spLocks noGrp="1"/>
          </p:cNvSpPr>
          <p:nvPr>
            <p:ph type="sldNum" sz="quarter" idx="12"/>
          </p:nvPr>
        </p:nvSpPr>
        <p:spPr/>
        <p:txBody>
          <a:bodyPr/>
          <a:lstStyle/>
          <a:p>
            <a:fld id="{2DC73AD1-A7F7-46CA-95EB-475D1D410FAA}" type="slidenum">
              <a:rPr lang="fr-FR" smtClean="0"/>
              <a:t>‹#›</a:t>
            </a:fld>
            <a:endParaRPr lang="fr-FR"/>
          </a:p>
        </p:txBody>
      </p:sp>
    </p:spTree>
    <p:extLst>
      <p:ext uri="{BB962C8B-B14F-4D97-AF65-F5344CB8AC3E}">
        <p14:creationId xmlns:p14="http://schemas.microsoft.com/office/powerpoint/2010/main" val="1513232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24511AF-3AE0-887E-F973-3A087739BD0D}"/>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293F2EC7-B1A6-DD35-DBE0-B8FEA7A89A1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4EBE3206-B722-51E1-A6A6-6775045097C4}"/>
              </a:ext>
            </a:extLst>
          </p:cNvPr>
          <p:cNvSpPr>
            <a:spLocks noGrp="1"/>
          </p:cNvSpPr>
          <p:nvPr>
            <p:ph type="dt" sz="half" idx="10"/>
          </p:nvPr>
        </p:nvSpPr>
        <p:spPr/>
        <p:txBody>
          <a:bodyPr/>
          <a:lstStyle/>
          <a:p>
            <a:fld id="{8C9D15B4-8F2E-401B-AE86-6F9EBD3AE30C}" type="datetimeFigureOut">
              <a:rPr lang="fr-FR" smtClean="0"/>
              <a:t>28/08/2025</a:t>
            </a:fld>
            <a:endParaRPr lang="fr-FR"/>
          </a:p>
        </p:txBody>
      </p:sp>
      <p:sp>
        <p:nvSpPr>
          <p:cNvPr id="5" name="Espace réservé du pied de page 4">
            <a:extLst>
              <a:ext uri="{FF2B5EF4-FFF2-40B4-BE49-F238E27FC236}">
                <a16:creationId xmlns:a16="http://schemas.microsoft.com/office/drawing/2014/main" id="{0CC5EB5D-ED59-E258-E929-2D610176110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BFD8A32-E895-75E2-2CE1-11F349280760}"/>
              </a:ext>
            </a:extLst>
          </p:cNvPr>
          <p:cNvSpPr>
            <a:spLocks noGrp="1"/>
          </p:cNvSpPr>
          <p:nvPr>
            <p:ph type="sldNum" sz="quarter" idx="12"/>
          </p:nvPr>
        </p:nvSpPr>
        <p:spPr/>
        <p:txBody>
          <a:bodyPr/>
          <a:lstStyle/>
          <a:p>
            <a:fld id="{2DC73AD1-A7F7-46CA-95EB-475D1D410FAA}" type="slidenum">
              <a:rPr lang="fr-FR" smtClean="0"/>
              <a:t>‹#›</a:t>
            </a:fld>
            <a:endParaRPr lang="fr-FR"/>
          </a:p>
        </p:txBody>
      </p:sp>
    </p:spTree>
    <p:extLst>
      <p:ext uri="{BB962C8B-B14F-4D97-AF65-F5344CB8AC3E}">
        <p14:creationId xmlns:p14="http://schemas.microsoft.com/office/powerpoint/2010/main" val="3550471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7CBBFB9-0DBB-81F7-3092-316723E8DE02}"/>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38434C06-ED77-C445-4BBE-02E5AE20DFE0}"/>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27C4620-55BB-1E80-9A61-2FFC5FB90AA6}"/>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5C8F3616-351F-DBEC-9A98-79E5DEDF8E0F}"/>
              </a:ext>
            </a:extLst>
          </p:cNvPr>
          <p:cNvSpPr>
            <a:spLocks noGrp="1"/>
          </p:cNvSpPr>
          <p:nvPr>
            <p:ph type="dt" sz="half" idx="10"/>
          </p:nvPr>
        </p:nvSpPr>
        <p:spPr/>
        <p:txBody>
          <a:bodyPr/>
          <a:lstStyle/>
          <a:p>
            <a:fld id="{8C9D15B4-8F2E-401B-AE86-6F9EBD3AE30C}" type="datetimeFigureOut">
              <a:rPr lang="fr-FR" smtClean="0"/>
              <a:t>28/08/2025</a:t>
            </a:fld>
            <a:endParaRPr lang="fr-FR"/>
          </a:p>
        </p:txBody>
      </p:sp>
      <p:sp>
        <p:nvSpPr>
          <p:cNvPr id="6" name="Espace réservé du pied de page 5">
            <a:extLst>
              <a:ext uri="{FF2B5EF4-FFF2-40B4-BE49-F238E27FC236}">
                <a16:creationId xmlns:a16="http://schemas.microsoft.com/office/drawing/2014/main" id="{4057734C-B53B-F4B9-D969-D0BAB3BDBFF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57792C5-F541-9FB5-3E93-36164B03B7EC}"/>
              </a:ext>
            </a:extLst>
          </p:cNvPr>
          <p:cNvSpPr>
            <a:spLocks noGrp="1"/>
          </p:cNvSpPr>
          <p:nvPr>
            <p:ph type="sldNum" sz="quarter" idx="12"/>
          </p:nvPr>
        </p:nvSpPr>
        <p:spPr/>
        <p:txBody>
          <a:bodyPr/>
          <a:lstStyle/>
          <a:p>
            <a:fld id="{2DC73AD1-A7F7-46CA-95EB-475D1D410FAA}" type="slidenum">
              <a:rPr lang="fr-FR" smtClean="0"/>
              <a:t>‹#›</a:t>
            </a:fld>
            <a:endParaRPr lang="fr-FR"/>
          </a:p>
        </p:txBody>
      </p:sp>
    </p:spTree>
    <p:extLst>
      <p:ext uri="{BB962C8B-B14F-4D97-AF65-F5344CB8AC3E}">
        <p14:creationId xmlns:p14="http://schemas.microsoft.com/office/powerpoint/2010/main" val="4956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ED4AE3-B616-E885-DCA7-9EEBB0820905}"/>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21F3A09-86E1-578A-9353-39ADB55ED69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AD1DCF36-0AC1-02D1-842B-D2BF8D59992C}"/>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3032714C-FCA2-AE8F-BE14-AA8C6FAA1F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9F5828C-96DB-7F0C-2187-A7B8EE0B2CB2}"/>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6B9E65-FE88-E73B-4225-59E8D357706C}"/>
              </a:ext>
            </a:extLst>
          </p:cNvPr>
          <p:cNvSpPr>
            <a:spLocks noGrp="1"/>
          </p:cNvSpPr>
          <p:nvPr>
            <p:ph type="dt" sz="half" idx="10"/>
          </p:nvPr>
        </p:nvSpPr>
        <p:spPr/>
        <p:txBody>
          <a:bodyPr/>
          <a:lstStyle/>
          <a:p>
            <a:fld id="{8C9D15B4-8F2E-401B-AE86-6F9EBD3AE30C}" type="datetimeFigureOut">
              <a:rPr lang="fr-FR" smtClean="0"/>
              <a:t>28/08/2025</a:t>
            </a:fld>
            <a:endParaRPr lang="fr-FR"/>
          </a:p>
        </p:txBody>
      </p:sp>
      <p:sp>
        <p:nvSpPr>
          <p:cNvPr id="8" name="Espace réservé du pied de page 7">
            <a:extLst>
              <a:ext uri="{FF2B5EF4-FFF2-40B4-BE49-F238E27FC236}">
                <a16:creationId xmlns:a16="http://schemas.microsoft.com/office/drawing/2014/main" id="{BAADA3F7-955F-325B-B39A-66442D72DCD3}"/>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78C0574-7744-3E7F-1C88-82E9E179EF4B}"/>
              </a:ext>
            </a:extLst>
          </p:cNvPr>
          <p:cNvSpPr>
            <a:spLocks noGrp="1"/>
          </p:cNvSpPr>
          <p:nvPr>
            <p:ph type="sldNum" sz="quarter" idx="12"/>
          </p:nvPr>
        </p:nvSpPr>
        <p:spPr/>
        <p:txBody>
          <a:bodyPr/>
          <a:lstStyle/>
          <a:p>
            <a:fld id="{2DC73AD1-A7F7-46CA-95EB-475D1D410FAA}" type="slidenum">
              <a:rPr lang="fr-FR" smtClean="0"/>
              <a:t>‹#›</a:t>
            </a:fld>
            <a:endParaRPr lang="fr-FR"/>
          </a:p>
        </p:txBody>
      </p:sp>
    </p:spTree>
    <p:extLst>
      <p:ext uri="{BB962C8B-B14F-4D97-AF65-F5344CB8AC3E}">
        <p14:creationId xmlns:p14="http://schemas.microsoft.com/office/powerpoint/2010/main" val="32699392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96E25-D497-3F1C-D448-0DD0BFF676FE}"/>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2550019-684C-5890-4C56-E1E101812B36}"/>
              </a:ext>
            </a:extLst>
          </p:cNvPr>
          <p:cNvSpPr>
            <a:spLocks noGrp="1"/>
          </p:cNvSpPr>
          <p:nvPr>
            <p:ph type="dt" sz="half" idx="10"/>
          </p:nvPr>
        </p:nvSpPr>
        <p:spPr/>
        <p:txBody>
          <a:bodyPr/>
          <a:lstStyle/>
          <a:p>
            <a:fld id="{8C9D15B4-8F2E-401B-AE86-6F9EBD3AE30C}" type="datetimeFigureOut">
              <a:rPr lang="fr-FR" smtClean="0"/>
              <a:t>28/08/2025</a:t>
            </a:fld>
            <a:endParaRPr lang="fr-FR"/>
          </a:p>
        </p:txBody>
      </p:sp>
      <p:sp>
        <p:nvSpPr>
          <p:cNvPr id="4" name="Espace réservé du pied de page 3">
            <a:extLst>
              <a:ext uri="{FF2B5EF4-FFF2-40B4-BE49-F238E27FC236}">
                <a16:creationId xmlns:a16="http://schemas.microsoft.com/office/drawing/2014/main" id="{63472E65-896F-8BB9-DB28-A59122B8B5F7}"/>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9AAF697B-98B7-57F9-2255-75CB5491A938}"/>
              </a:ext>
            </a:extLst>
          </p:cNvPr>
          <p:cNvSpPr>
            <a:spLocks noGrp="1"/>
          </p:cNvSpPr>
          <p:nvPr>
            <p:ph type="sldNum" sz="quarter" idx="12"/>
          </p:nvPr>
        </p:nvSpPr>
        <p:spPr/>
        <p:txBody>
          <a:bodyPr/>
          <a:lstStyle/>
          <a:p>
            <a:fld id="{2DC73AD1-A7F7-46CA-95EB-475D1D410FAA}" type="slidenum">
              <a:rPr lang="fr-FR" smtClean="0"/>
              <a:t>‹#›</a:t>
            </a:fld>
            <a:endParaRPr lang="fr-FR"/>
          </a:p>
        </p:txBody>
      </p:sp>
    </p:spTree>
    <p:extLst>
      <p:ext uri="{BB962C8B-B14F-4D97-AF65-F5344CB8AC3E}">
        <p14:creationId xmlns:p14="http://schemas.microsoft.com/office/powerpoint/2010/main" val="2321605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C8D52E72-ED05-E4CA-3A5C-667BE65C15D7}"/>
              </a:ext>
            </a:extLst>
          </p:cNvPr>
          <p:cNvSpPr>
            <a:spLocks noGrp="1"/>
          </p:cNvSpPr>
          <p:nvPr>
            <p:ph type="dt" sz="half" idx="10"/>
          </p:nvPr>
        </p:nvSpPr>
        <p:spPr/>
        <p:txBody>
          <a:bodyPr/>
          <a:lstStyle/>
          <a:p>
            <a:fld id="{8C9D15B4-8F2E-401B-AE86-6F9EBD3AE30C}" type="datetimeFigureOut">
              <a:rPr lang="fr-FR" smtClean="0"/>
              <a:t>28/08/2025</a:t>
            </a:fld>
            <a:endParaRPr lang="fr-FR"/>
          </a:p>
        </p:txBody>
      </p:sp>
      <p:sp>
        <p:nvSpPr>
          <p:cNvPr id="3" name="Espace réservé du pied de page 2">
            <a:extLst>
              <a:ext uri="{FF2B5EF4-FFF2-40B4-BE49-F238E27FC236}">
                <a16:creationId xmlns:a16="http://schemas.microsoft.com/office/drawing/2014/main" id="{E9FC78DD-6DBD-308A-8872-8CB6385CA6F8}"/>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D4E7A5A5-81B0-A23F-9E5F-A76888017F19}"/>
              </a:ext>
            </a:extLst>
          </p:cNvPr>
          <p:cNvSpPr>
            <a:spLocks noGrp="1"/>
          </p:cNvSpPr>
          <p:nvPr>
            <p:ph type="sldNum" sz="quarter" idx="12"/>
          </p:nvPr>
        </p:nvSpPr>
        <p:spPr/>
        <p:txBody>
          <a:bodyPr/>
          <a:lstStyle/>
          <a:p>
            <a:fld id="{2DC73AD1-A7F7-46CA-95EB-475D1D410FAA}" type="slidenum">
              <a:rPr lang="fr-FR" smtClean="0"/>
              <a:t>‹#›</a:t>
            </a:fld>
            <a:endParaRPr lang="fr-FR"/>
          </a:p>
        </p:txBody>
      </p:sp>
    </p:spTree>
    <p:extLst>
      <p:ext uri="{BB962C8B-B14F-4D97-AF65-F5344CB8AC3E}">
        <p14:creationId xmlns:p14="http://schemas.microsoft.com/office/powerpoint/2010/main" val="2950253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C06FA88-3F6F-5CFE-6D0C-4B7E2FE8BE9A}"/>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AEB2AB39-F56D-32D0-271E-56116DD3177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A97D262B-2073-1BD1-9AD9-6AF235D541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CD4433C4-366D-6919-B3AB-A3DF16ED54D6}"/>
              </a:ext>
            </a:extLst>
          </p:cNvPr>
          <p:cNvSpPr>
            <a:spLocks noGrp="1"/>
          </p:cNvSpPr>
          <p:nvPr>
            <p:ph type="dt" sz="half" idx="10"/>
          </p:nvPr>
        </p:nvSpPr>
        <p:spPr/>
        <p:txBody>
          <a:bodyPr/>
          <a:lstStyle/>
          <a:p>
            <a:fld id="{8C9D15B4-8F2E-401B-AE86-6F9EBD3AE30C}" type="datetimeFigureOut">
              <a:rPr lang="fr-FR" smtClean="0"/>
              <a:t>28/08/2025</a:t>
            </a:fld>
            <a:endParaRPr lang="fr-FR"/>
          </a:p>
        </p:txBody>
      </p:sp>
      <p:sp>
        <p:nvSpPr>
          <p:cNvPr id="6" name="Espace réservé du pied de page 5">
            <a:extLst>
              <a:ext uri="{FF2B5EF4-FFF2-40B4-BE49-F238E27FC236}">
                <a16:creationId xmlns:a16="http://schemas.microsoft.com/office/drawing/2014/main" id="{93047B65-44CE-8A36-921C-233157CD504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82FACAF-8FCA-F0F8-33D7-4F4F106AE669}"/>
              </a:ext>
            </a:extLst>
          </p:cNvPr>
          <p:cNvSpPr>
            <a:spLocks noGrp="1"/>
          </p:cNvSpPr>
          <p:nvPr>
            <p:ph type="sldNum" sz="quarter" idx="12"/>
          </p:nvPr>
        </p:nvSpPr>
        <p:spPr/>
        <p:txBody>
          <a:bodyPr/>
          <a:lstStyle/>
          <a:p>
            <a:fld id="{2DC73AD1-A7F7-46CA-95EB-475D1D410FAA}" type="slidenum">
              <a:rPr lang="fr-FR" smtClean="0"/>
              <a:t>‹#›</a:t>
            </a:fld>
            <a:endParaRPr lang="fr-FR"/>
          </a:p>
        </p:txBody>
      </p:sp>
    </p:spTree>
    <p:extLst>
      <p:ext uri="{BB962C8B-B14F-4D97-AF65-F5344CB8AC3E}">
        <p14:creationId xmlns:p14="http://schemas.microsoft.com/office/powerpoint/2010/main" val="1107063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35F01BA-A2C2-A5CE-E166-1ECC1A21AEC8}"/>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DFF040A-C1D8-BFC5-D964-229DEDB9AC1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F47379CE-8218-8AB7-A0F0-E7FD0788F1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3C4BFC47-C442-5F7A-A615-68459E5A0947}"/>
              </a:ext>
            </a:extLst>
          </p:cNvPr>
          <p:cNvSpPr>
            <a:spLocks noGrp="1"/>
          </p:cNvSpPr>
          <p:nvPr>
            <p:ph type="dt" sz="half" idx="10"/>
          </p:nvPr>
        </p:nvSpPr>
        <p:spPr/>
        <p:txBody>
          <a:bodyPr/>
          <a:lstStyle/>
          <a:p>
            <a:fld id="{8C9D15B4-8F2E-401B-AE86-6F9EBD3AE30C}" type="datetimeFigureOut">
              <a:rPr lang="fr-FR" smtClean="0"/>
              <a:t>28/08/2025</a:t>
            </a:fld>
            <a:endParaRPr lang="fr-FR"/>
          </a:p>
        </p:txBody>
      </p:sp>
      <p:sp>
        <p:nvSpPr>
          <p:cNvPr id="6" name="Espace réservé du pied de page 5">
            <a:extLst>
              <a:ext uri="{FF2B5EF4-FFF2-40B4-BE49-F238E27FC236}">
                <a16:creationId xmlns:a16="http://schemas.microsoft.com/office/drawing/2014/main" id="{46E5EA1B-F2C1-1EDC-90CD-69873C273C14}"/>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F842994C-62B8-47DC-BB6E-C8425511C2AD}"/>
              </a:ext>
            </a:extLst>
          </p:cNvPr>
          <p:cNvSpPr>
            <a:spLocks noGrp="1"/>
          </p:cNvSpPr>
          <p:nvPr>
            <p:ph type="sldNum" sz="quarter" idx="12"/>
          </p:nvPr>
        </p:nvSpPr>
        <p:spPr/>
        <p:txBody>
          <a:bodyPr/>
          <a:lstStyle/>
          <a:p>
            <a:fld id="{2DC73AD1-A7F7-46CA-95EB-475D1D410FAA}" type="slidenum">
              <a:rPr lang="fr-FR" smtClean="0"/>
              <a:t>‹#›</a:t>
            </a:fld>
            <a:endParaRPr lang="fr-FR"/>
          </a:p>
        </p:txBody>
      </p:sp>
    </p:spTree>
    <p:extLst>
      <p:ext uri="{BB962C8B-B14F-4D97-AF65-F5344CB8AC3E}">
        <p14:creationId xmlns:p14="http://schemas.microsoft.com/office/powerpoint/2010/main" val="1049106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968CE69-7DA7-A58F-A66F-E4D719AC6F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43E610CF-37EE-7DC8-C917-04336D8D01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42E3A38-0027-870E-465E-E7F8576E9A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C9D15B4-8F2E-401B-AE86-6F9EBD3AE30C}" type="datetimeFigureOut">
              <a:rPr lang="fr-FR" smtClean="0"/>
              <a:t>28/08/2025</a:t>
            </a:fld>
            <a:endParaRPr lang="fr-FR"/>
          </a:p>
        </p:txBody>
      </p:sp>
      <p:sp>
        <p:nvSpPr>
          <p:cNvPr id="5" name="Espace réservé du pied de page 4">
            <a:extLst>
              <a:ext uri="{FF2B5EF4-FFF2-40B4-BE49-F238E27FC236}">
                <a16:creationId xmlns:a16="http://schemas.microsoft.com/office/drawing/2014/main" id="{44359A80-ACF1-A2F9-6EE3-892C4BEEAB1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291BDB81-32E0-1CB6-1801-CE05A3CFA1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DC73AD1-A7F7-46CA-95EB-475D1D410FAA}" type="slidenum">
              <a:rPr lang="fr-FR" smtClean="0"/>
              <a:t>‹#›</a:t>
            </a:fld>
            <a:endParaRPr lang="fr-FR"/>
          </a:p>
        </p:txBody>
      </p:sp>
    </p:spTree>
    <p:extLst>
      <p:ext uri="{BB962C8B-B14F-4D97-AF65-F5344CB8AC3E}">
        <p14:creationId xmlns:p14="http://schemas.microsoft.com/office/powerpoint/2010/main" val="2534703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96926C-0C8B-4D73-AC73-3E7379AA0471}"/>
              </a:ext>
            </a:extLst>
          </p:cNvPr>
          <p:cNvSpPr>
            <a:spLocks noGrp="1"/>
          </p:cNvSpPr>
          <p:nvPr>
            <p:ph type="title"/>
          </p:nvPr>
        </p:nvSpPr>
        <p:spPr/>
        <p:txBody>
          <a:bodyPr>
            <a:normAutofit/>
          </a:bodyPr>
          <a:lstStyle/>
          <a:p>
            <a:pPr algn="ctr"/>
            <a:r>
              <a:rPr lang="en-US" sz="1800" b="1">
                <a:solidFill>
                  <a:srgbClr val="1F4E79"/>
                </a:solidFill>
                <a:ea typeface="+mj-lt"/>
                <a:cs typeface="+mj-lt"/>
              </a:rPr>
              <a:t>ÉTUDE DE CAS N° 6 : </a:t>
            </a:r>
            <a:endParaRPr lang="en-US" b="1">
              <a:ea typeface="+mj-lt"/>
              <a:cs typeface="+mj-lt"/>
            </a:endParaRPr>
          </a:p>
          <a:p>
            <a:pPr algn="ctr"/>
            <a:r>
              <a:rPr lang="en-US" sz="1800" b="1">
                <a:solidFill>
                  <a:srgbClr val="1F4E79"/>
                </a:solidFill>
                <a:ea typeface="+mj-lt"/>
                <a:cs typeface="+mj-lt"/>
              </a:rPr>
              <a:t>CRÉER UN ENVIRONNEMENT DE TRAVAIL VALORISANT POUR L’ENSEMBLE DU PERSONNEL MILITAIRE (MEMBRES DES CONTINGENTS)</a:t>
            </a:r>
            <a:endParaRPr lang="en-US" b="1">
              <a:ea typeface="+mj-lt"/>
              <a:cs typeface="+mj-lt"/>
            </a:endParaRPr>
          </a:p>
        </p:txBody>
      </p:sp>
      <p:pic>
        <p:nvPicPr>
          <p:cNvPr id="5" name="Image 4">
            <a:extLst>
              <a:ext uri="{FF2B5EF4-FFF2-40B4-BE49-F238E27FC236}">
                <a16:creationId xmlns:a16="http://schemas.microsoft.com/office/drawing/2014/main" id="{EF82104E-E1B9-4F7C-A6C8-CFB5AF6632AC}"/>
              </a:ext>
            </a:extLst>
          </p:cNvPr>
          <p:cNvPicPr>
            <a:picLocks noChangeAspect="1"/>
          </p:cNvPicPr>
          <p:nvPr/>
        </p:nvPicPr>
        <p:blipFill rotWithShape="1">
          <a:blip r:embed="rId3"/>
          <a:srcRect l="25741" t="27974" r="38653" b="3104"/>
          <a:stretch/>
        </p:blipFill>
        <p:spPr bwMode="auto">
          <a:xfrm>
            <a:off x="3668968" y="1794076"/>
            <a:ext cx="4505450" cy="4906027"/>
          </a:xfrm>
          <a:prstGeom prst="rect">
            <a:avLst/>
          </a:prstGeom>
          <a:ln>
            <a:noFill/>
          </a:ln>
          <a:extLst>
            <a:ext uri="{53640926-AAD7-44D8-BBD7-CCE9431645EC}">
              <a14:shadowObscured xmlns:a14="http://schemas.microsoft.com/office/drawing/2010/main"/>
            </a:ext>
          </a:extLst>
        </p:spPr>
      </p:pic>
      <p:pic>
        <p:nvPicPr>
          <p:cNvPr id="4" name="Picture 3">
            <a:extLst>
              <a:ext uri="{FF2B5EF4-FFF2-40B4-BE49-F238E27FC236}">
                <a16:creationId xmlns:a16="http://schemas.microsoft.com/office/drawing/2014/main" id="{464BBD8C-7F73-436D-8C60-0A042EAD9C9C}"/>
              </a:ext>
            </a:extLst>
          </p:cNvPr>
          <p:cNvPicPr>
            <a:picLocks noChangeAspect="1"/>
          </p:cNvPicPr>
          <p:nvPr/>
        </p:nvPicPr>
        <p:blipFill rotWithShape="1">
          <a:blip r:embed="rId4"/>
          <a:srcRect r="458"/>
          <a:stretch/>
        </p:blipFill>
        <p:spPr>
          <a:xfrm rot="5400000">
            <a:off x="8544589" y="3209585"/>
            <a:ext cx="6833279" cy="442692"/>
          </a:xfrm>
          <a:prstGeom prst="rect">
            <a:avLst/>
          </a:prstGeom>
        </p:spPr>
      </p:pic>
    </p:spTree>
    <p:extLst>
      <p:ext uri="{BB962C8B-B14F-4D97-AF65-F5344CB8AC3E}">
        <p14:creationId xmlns:p14="http://schemas.microsoft.com/office/powerpoint/2010/main" val="2713081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31211C-84CE-4CA5-B652-879CDA819502}"/>
              </a:ext>
            </a:extLst>
          </p:cNvPr>
          <p:cNvSpPr>
            <a:spLocks noGrp="1"/>
          </p:cNvSpPr>
          <p:nvPr>
            <p:ph type="title"/>
          </p:nvPr>
        </p:nvSpPr>
        <p:spPr/>
        <p:txBody>
          <a:bodyPr/>
          <a:lstStyle/>
          <a:p>
            <a:r>
              <a:rPr lang="en-GB" err="1"/>
              <a:t>Scénario</a:t>
            </a:r>
            <a:endParaRPr lang="en-GB" noProof="0" err="1"/>
          </a:p>
        </p:txBody>
      </p:sp>
      <p:pic>
        <p:nvPicPr>
          <p:cNvPr id="6" name="Image 5">
            <a:extLst>
              <a:ext uri="{FF2B5EF4-FFF2-40B4-BE49-F238E27FC236}">
                <a16:creationId xmlns:a16="http://schemas.microsoft.com/office/drawing/2014/main" id="{1F9148F3-FA37-4174-BE7A-E65A1A26D9B2}"/>
              </a:ext>
            </a:extLst>
          </p:cNvPr>
          <p:cNvPicPr>
            <a:picLocks noChangeAspect="1"/>
          </p:cNvPicPr>
          <p:nvPr/>
        </p:nvPicPr>
        <p:blipFill rotWithShape="1">
          <a:blip r:embed="rId3"/>
          <a:srcRect l="26234" t="29199" r="29894" b="30198"/>
          <a:stretch/>
        </p:blipFill>
        <p:spPr bwMode="auto">
          <a:xfrm>
            <a:off x="1701106" y="1390597"/>
            <a:ext cx="8322569" cy="4332870"/>
          </a:xfrm>
          <a:prstGeom prst="rect">
            <a:avLst/>
          </a:prstGeom>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00949448-20B5-9A98-9D58-4F303283F360}"/>
              </a:ext>
            </a:extLst>
          </p:cNvPr>
          <p:cNvSpPr txBox="1"/>
          <p:nvPr/>
        </p:nvSpPr>
        <p:spPr>
          <a:xfrm>
            <a:off x="1837266" y="5832475"/>
            <a:ext cx="8517467" cy="646331"/>
          </a:xfrm>
          <a:prstGeom prst="rect">
            <a:avLst/>
          </a:prstGeom>
          <a:noFill/>
        </p:spPr>
        <p:txBody>
          <a:bodyPr wrap="square" lIns="91440" tIns="45720" rIns="91440" bIns="45720" anchor="t">
            <a:spAutoFit/>
          </a:bodyPr>
          <a:lstStyle/>
          <a:p>
            <a:r>
              <a:rPr lang="en-US">
                <a:solidFill>
                  <a:srgbClr val="004C99"/>
                </a:solidFill>
                <a:ea typeface="+mn-lt"/>
                <a:cs typeface="+mn-lt"/>
              </a:rPr>
              <a:t>Vous </a:t>
            </a:r>
            <a:r>
              <a:rPr lang="en-US" err="1">
                <a:solidFill>
                  <a:srgbClr val="004C99"/>
                </a:solidFill>
                <a:ea typeface="+mn-lt"/>
                <a:cs typeface="+mn-lt"/>
              </a:rPr>
              <a:t>apprenez</a:t>
            </a:r>
            <a:r>
              <a:rPr lang="en-US">
                <a:solidFill>
                  <a:srgbClr val="004C99"/>
                </a:solidFill>
                <a:ea typeface="+mn-lt"/>
                <a:cs typeface="+mn-lt"/>
              </a:rPr>
              <a:t> que </a:t>
            </a:r>
            <a:r>
              <a:rPr lang="en-US" err="1">
                <a:solidFill>
                  <a:srgbClr val="004C99"/>
                </a:solidFill>
                <a:ea typeface="+mn-lt"/>
                <a:cs typeface="+mn-lt"/>
              </a:rPr>
              <a:t>plusieurs</a:t>
            </a:r>
            <a:r>
              <a:rPr lang="en-US">
                <a:solidFill>
                  <a:srgbClr val="004C99"/>
                </a:solidFill>
                <a:ea typeface="+mn-lt"/>
                <a:cs typeface="+mn-lt"/>
              </a:rPr>
              <a:t> </a:t>
            </a:r>
            <a:r>
              <a:rPr lang="en-US" err="1">
                <a:solidFill>
                  <a:srgbClr val="004C99"/>
                </a:solidFill>
                <a:ea typeface="+mn-lt"/>
                <a:cs typeface="+mn-lt"/>
              </a:rPr>
              <a:t>autres</a:t>
            </a:r>
            <a:r>
              <a:rPr lang="en-US">
                <a:solidFill>
                  <a:srgbClr val="004C99"/>
                </a:solidFill>
                <a:ea typeface="+mn-lt"/>
                <a:cs typeface="+mn-lt"/>
              </a:rPr>
              <a:t> femmes </a:t>
            </a:r>
            <a:r>
              <a:rPr lang="en-US" err="1">
                <a:solidFill>
                  <a:srgbClr val="004C99"/>
                </a:solidFill>
                <a:ea typeface="+mn-lt"/>
                <a:cs typeface="+mn-lt"/>
              </a:rPr>
              <a:t>parmi</a:t>
            </a:r>
            <a:r>
              <a:rPr lang="en-US">
                <a:solidFill>
                  <a:srgbClr val="004C99"/>
                </a:solidFill>
                <a:ea typeface="+mn-lt"/>
                <a:cs typeface="+mn-lt"/>
              </a:rPr>
              <a:t> </a:t>
            </a:r>
            <a:r>
              <a:rPr lang="en-US" err="1">
                <a:solidFill>
                  <a:srgbClr val="004C99"/>
                </a:solidFill>
                <a:ea typeface="+mn-lt"/>
                <a:cs typeface="+mn-lt"/>
              </a:rPr>
              <a:t>vos</a:t>
            </a:r>
            <a:r>
              <a:rPr lang="en-US">
                <a:solidFill>
                  <a:srgbClr val="004C99"/>
                </a:solidFill>
                <a:ea typeface="+mn-lt"/>
                <a:cs typeface="+mn-lt"/>
              </a:rPr>
              <a:t> </a:t>
            </a:r>
            <a:r>
              <a:rPr lang="en-US" err="1">
                <a:solidFill>
                  <a:srgbClr val="004C99"/>
                </a:solidFill>
                <a:ea typeface="+mn-lt"/>
                <a:cs typeface="+mn-lt"/>
              </a:rPr>
              <a:t>collègues</a:t>
            </a:r>
            <a:r>
              <a:rPr lang="en-US">
                <a:solidFill>
                  <a:srgbClr val="004C99"/>
                </a:solidFill>
                <a:ea typeface="+mn-lt"/>
                <a:cs typeface="+mn-lt"/>
              </a:rPr>
              <a:t> </a:t>
            </a:r>
            <a:r>
              <a:rPr lang="en-US" err="1">
                <a:solidFill>
                  <a:srgbClr val="004C99"/>
                </a:solidFill>
                <a:ea typeface="+mn-lt"/>
                <a:cs typeface="+mn-lt"/>
              </a:rPr>
              <a:t>ont</a:t>
            </a:r>
            <a:r>
              <a:rPr lang="en-US">
                <a:solidFill>
                  <a:srgbClr val="004C99"/>
                </a:solidFill>
                <a:ea typeface="+mn-lt"/>
                <a:cs typeface="+mn-lt"/>
              </a:rPr>
              <a:t> </a:t>
            </a:r>
            <a:r>
              <a:rPr lang="en-US" err="1">
                <a:solidFill>
                  <a:srgbClr val="004C99"/>
                </a:solidFill>
                <a:ea typeface="+mn-lt"/>
                <a:cs typeface="+mn-lt"/>
              </a:rPr>
              <a:t>vécu</a:t>
            </a:r>
            <a:r>
              <a:rPr lang="en-US">
                <a:solidFill>
                  <a:srgbClr val="004C99"/>
                </a:solidFill>
                <a:ea typeface="+mn-lt"/>
                <a:cs typeface="+mn-lt"/>
              </a:rPr>
              <a:t> des </a:t>
            </a:r>
            <a:r>
              <a:rPr lang="en-US" sz="1800" i="0" u="none" strike="noStrike" baseline="0">
                <a:solidFill>
                  <a:srgbClr val="004C99"/>
                </a:solidFill>
                <a:ea typeface="+mn-lt"/>
                <a:cs typeface="+mn-lt"/>
              </a:rPr>
              <a:t>situations </a:t>
            </a:r>
            <a:r>
              <a:rPr lang="en-US" err="1">
                <a:solidFill>
                  <a:srgbClr val="004C99"/>
                </a:solidFill>
                <a:ea typeface="+mn-lt"/>
                <a:cs typeface="+mn-lt"/>
              </a:rPr>
              <a:t>similaires</a:t>
            </a:r>
            <a:r>
              <a:rPr lang="en-US">
                <a:solidFill>
                  <a:srgbClr val="004C99"/>
                </a:solidFill>
                <a:ea typeface="+mn-lt"/>
                <a:cs typeface="+mn-lt"/>
              </a:rPr>
              <a:t> avec le </a:t>
            </a:r>
            <a:r>
              <a:rPr lang="en-US" err="1">
                <a:solidFill>
                  <a:srgbClr val="004C99"/>
                </a:solidFill>
                <a:ea typeface="+mn-lt"/>
                <a:cs typeface="+mn-lt"/>
              </a:rPr>
              <a:t>sergent</a:t>
            </a:r>
            <a:r>
              <a:rPr lang="en-US">
                <a:solidFill>
                  <a:srgbClr val="004C99"/>
                </a:solidFill>
                <a:ea typeface="+mn-lt"/>
                <a:cs typeface="+mn-lt"/>
              </a:rPr>
              <a:t> </a:t>
            </a:r>
            <a:r>
              <a:rPr lang="en-US" err="1">
                <a:solidFill>
                  <a:srgbClr val="004C99"/>
                </a:solidFill>
                <a:ea typeface="+mn-lt"/>
                <a:cs typeface="+mn-lt"/>
              </a:rPr>
              <a:t>en</a:t>
            </a:r>
            <a:r>
              <a:rPr lang="en-US" sz="1800" i="0" u="none" strike="noStrike" baseline="0">
                <a:solidFill>
                  <a:srgbClr val="004C99"/>
                </a:solidFill>
                <a:ea typeface="+mn-lt"/>
                <a:cs typeface="+mn-lt"/>
              </a:rPr>
              <a:t> question.</a:t>
            </a:r>
            <a:endParaRPr lang="fr-FR">
              <a:ea typeface="+mn-lt"/>
              <a:cs typeface="+mn-lt"/>
            </a:endParaRPr>
          </a:p>
        </p:txBody>
      </p:sp>
    </p:spTree>
    <p:extLst>
      <p:ext uri="{BB962C8B-B14F-4D97-AF65-F5344CB8AC3E}">
        <p14:creationId xmlns:p14="http://schemas.microsoft.com/office/powerpoint/2010/main" val="16886386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7B3B0D-CDDE-4BDF-AAED-427D162D8AF7}"/>
              </a:ext>
            </a:extLst>
          </p:cNvPr>
          <p:cNvSpPr>
            <a:spLocks noGrp="1"/>
          </p:cNvSpPr>
          <p:nvPr>
            <p:ph type="title"/>
          </p:nvPr>
        </p:nvSpPr>
        <p:spPr/>
        <p:txBody>
          <a:bodyPr/>
          <a:lstStyle/>
          <a:p>
            <a:r>
              <a:rPr lang="en-GB" err="1"/>
              <a:t>Scénario</a:t>
            </a:r>
            <a:endParaRPr lang="en-GB" noProof="0" err="1"/>
          </a:p>
        </p:txBody>
      </p:sp>
      <p:pic>
        <p:nvPicPr>
          <p:cNvPr id="6" name="Image 5">
            <a:extLst>
              <a:ext uri="{FF2B5EF4-FFF2-40B4-BE49-F238E27FC236}">
                <a16:creationId xmlns:a16="http://schemas.microsoft.com/office/drawing/2014/main" id="{24533693-89DA-4741-83EB-6E0FDADCBFD6}"/>
              </a:ext>
            </a:extLst>
          </p:cNvPr>
          <p:cNvPicPr>
            <a:picLocks noChangeAspect="1"/>
          </p:cNvPicPr>
          <p:nvPr/>
        </p:nvPicPr>
        <p:blipFill rotWithShape="1">
          <a:blip r:embed="rId3"/>
          <a:srcRect l="26675" t="26455" r="29784" b="35437"/>
          <a:stretch/>
        </p:blipFill>
        <p:spPr bwMode="auto">
          <a:xfrm>
            <a:off x="1828800" y="1239317"/>
            <a:ext cx="7801337" cy="3840684"/>
          </a:xfrm>
          <a:prstGeom prst="rect">
            <a:avLst/>
          </a:prstGeom>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1CB47171-449C-B078-E508-A54368C52523}"/>
              </a:ext>
            </a:extLst>
          </p:cNvPr>
          <p:cNvSpPr txBox="1"/>
          <p:nvPr/>
        </p:nvSpPr>
        <p:spPr>
          <a:xfrm>
            <a:off x="2201333" y="5080001"/>
            <a:ext cx="8161867" cy="646331"/>
          </a:xfrm>
          <a:prstGeom prst="rect">
            <a:avLst/>
          </a:prstGeom>
          <a:noFill/>
        </p:spPr>
        <p:txBody>
          <a:bodyPr wrap="square" lIns="91440" tIns="45720" rIns="91440" bIns="45720" anchor="t">
            <a:spAutoFit/>
          </a:bodyPr>
          <a:lstStyle/>
          <a:p>
            <a:r>
              <a:rPr lang="en-US">
                <a:solidFill>
                  <a:srgbClr val="004C99"/>
                </a:solidFill>
                <a:ea typeface="+mn-lt"/>
                <a:cs typeface="+mn-lt"/>
              </a:rPr>
              <a:t>Le </a:t>
            </a:r>
            <a:r>
              <a:rPr lang="en-US" err="1">
                <a:solidFill>
                  <a:srgbClr val="004C99"/>
                </a:solidFill>
                <a:ea typeface="+mn-lt"/>
                <a:cs typeface="+mn-lt"/>
              </a:rPr>
              <a:t>sergent</a:t>
            </a:r>
            <a:r>
              <a:rPr lang="en-US">
                <a:solidFill>
                  <a:srgbClr val="004C99"/>
                </a:solidFill>
                <a:ea typeface="+mn-lt"/>
                <a:cs typeface="+mn-lt"/>
              </a:rPr>
              <a:t> </a:t>
            </a:r>
            <a:r>
              <a:rPr lang="en-US" err="1">
                <a:solidFill>
                  <a:srgbClr val="004C99"/>
                </a:solidFill>
                <a:ea typeface="+mn-lt"/>
                <a:cs typeface="+mn-lt"/>
              </a:rPr>
              <a:t>en</a:t>
            </a:r>
            <a:r>
              <a:rPr lang="en-US">
                <a:solidFill>
                  <a:srgbClr val="004C99"/>
                </a:solidFill>
                <a:ea typeface="+mn-lt"/>
                <a:cs typeface="+mn-lt"/>
              </a:rPr>
              <a:t> </a:t>
            </a:r>
            <a:r>
              <a:rPr lang="en-US" sz="1800" i="0" u="none" strike="noStrike" baseline="0">
                <a:solidFill>
                  <a:srgbClr val="004C99"/>
                </a:solidFill>
                <a:ea typeface="+mn-lt"/>
                <a:cs typeface="+mn-lt"/>
              </a:rPr>
              <a:t>question </a:t>
            </a:r>
            <a:r>
              <a:rPr lang="en-US" err="1">
                <a:solidFill>
                  <a:srgbClr val="004C99"/>
                </a:solidFill>
                <a:ea typeface="+mn-lt"/>
                <a:cs typeface="+mn-lt"/>
              </a:rPr>
              <a:t>est</a:t>
            </a:r>
            <a:r>
              <a:rPr lang="en-US">
                <a:solidFill>
                  <a:srgbClr val="004C99"/>
                </a:solidFill>
                <a:ea typeface="+mn-lt"/>
                <a:cs typeface="+mn-lt"/>
              </a:rPr>
              <a:t> un </a:t>
            </a:r>
            <a:r>
              <a:rPr lang="en-US" err="1">
                <a:solidFill>
                  <a:srgbClr val="004C99"/>
                </a:solidFill>
                <a:ea typeface="+mn-lt"/>
                <a:cs typeface="+mn-lt"/>
              </a:rPr>
              <a:t>ami</a:t>
            </a:r>
            <a:r>
              <a:rPr lang="en-US">
                <a:solidFill>
                  <a:srgbClr val="004C99"/>
                </a:solidFill>
                <a:ea typeface="+mn-lt"/>
                <a:cs typeface="+mn-lt"/>
              </a:rPr>
              <a:t> </a:t>
            </a:r>
            <a:r>
              <a:rPr lang="en-US" err="1">
                <a:solidFill>
                  <a:srgbClr val="004C99"/>
                </a:solidFill>
                <a:ea typeface="+mn-lt"/>
                <a:cs typeface="+mn-lt"/>
              </a:rPr>
              <a:t>proche</a:t>
            </a:r>
            <a:r>
              <a:rPr lang="en-US">
                <a:solidFill>
                  <a:srgbClr val="004C99"/>
                </a:solidFill>
                <a:ea typeface="+mn-lt"/>
                <a:cs typeface="+mn-lt"/>
              </a:rPr>
              <a:t> du commandant </a:t>
            </a:r>
            <a:r>
              <a:rPr lang="en-US" err="1">
                <a:solidFill>
                  <a:srgbClr val="004C99"/>
                </a:solidFill>
                <a:ea typeface="+mn-lt"/>
                <a:cs typeface="+mn-lt"/>
              </a:rPr>
              <a:t>en</a:t>
            </a:r>
            <a:r>
              <a:rPr lang="en-US">
                <a:solidFill>
                  <a:srgbClr val="004C99"/>
                </a:solidFill>
                <a:ea typeface="+mn-lt"/>
                <a:cs typeface="+mn-lt"/>
              </a:rPr>
              <a:t> second du </a:t>
            </a:r>
            <a:r>
              <a:rPr lang="en-US" err="1">
                <a:solidFill>
                  <a:srgbClr val="004C99"/>
                </a:solidFill>
                <a:ea typeface="+mn-lt"/>
                <a:cs typeface="+mn-lt"/>
              </a:rPr>
              <a:t>bataillon</a:t>
            </a:r>
            <a:r>
              <a:rPr lang="en-US">
                <a:solidFill>
                  <a:srgbClr val="004C99"/>
                </a:solidFill>
                <a:ea typeface="+mn-lt"/>
                <a:cs typeface="+mn-lt"/>
              </a:rPr>
              <a:t> </a:t>
            </a:r>
            <a:r>
              <a:rPr lang="en-US" err="1">
                <a:solidFill>
                  <a:srgbClr val="004C99"/>
                </a:solidFill>
                <a:ea typeface="+mn-lt"/>
                <a:cs typeface="+mn-lt"/>
              </a:rPr>
              <a:t>d’infanterie</a:t>
            </a:r>
            <a:r>
              <a:rPr lang="en-US">
                <a:solidFill>
                  <a:srgbClr val="004C99"/>
                </a:solidFill>
                <a:ea typeface="+mn-lt"/>
                <a:cs typeface="+mn-lt"/>
              </a:rPr>
              <a:t>. </a:t>
            </a:r>
            <a:r>
              <a:rPr lang="en-US" err="1">
                <a:solidFill>
                  <a:srgbClr val="004C99"/>
                </a:solidFill>
                <a:ea typeface="+mn-lt"/>
                <a:cs typeface="+mn-lt"/>
              </a:rPr>
              <a:t>Ils</a:t>
            </a:r>
            <a:r>
              <a:rPr lang="en-US">
                <a:solidFill>
                  <a:srgbClr val="004C99"/>
                </a:solidFill>
                <a:ea typeface="+mn-lt"/>
                <a:cs typeface="+mn-lt"/>
              </a:rPr>
              <a:t> se </a:t>
            </a:r>
            <a:r>
              <a:rPr lang="en-US" err="1">
                <a:solidFill>
                  <a:srgbClr val="004C99"/>
                </a:solidFill>
                <a:ea typeface="+mn-lt"/>
                <a:cs typeface="+mn-lt"/>
              </a:rPr>
              <a:t>voient</a:t>
            </a:r>
            <a:r>
              <a:rPr lang="en-US">
                <a:solidFill>
                  <a:srgbClr val="004C99"/>
                </a:solidFill>
                <a:ea typeface="+mn-lt"/>
                <a:cs typeface="+mn-lt"/>
              </a:rPr>
              <a:t> </a:t>
            </a:r>
            <a:r>
              <a:rPr lang="en-US" err="1">
                <a:solidFill>
                  <a:srgbClr val="004C99"/>
                </a:solidFill>
                <a:ea typeface="+mn-lt"/>
                <a:cs typeface="+mn-lt"/>
              </a:rPr>
              <a:t>souvent</a:t>
            </a:r>
            <a:r>
              <a:rPr lang="en-US">
                <a:solidFill>
                  <a:srgbClr val="004C99"/>
                </a:solidFill>
                <a:ea typeface="+mn-lt"/>
                <a:cs typeface="+mn-lt"/>
              </a:rPr>
              <a:t> le </a:t>
            </a:r>
            <a:r>
              <a:rPr lang="en-US" err="1">
                <a:solidFill>
                  <a:srgbClr val="004C99"/>
                </a:solidFill>
                <a:ea typeface="+mn-lt"/>
                <a:cs typeface="+mn-lt"/>
              </a:rPr>
              <a:t>soir</a:t>
            </a:r>
            <a:r>
              <a:rPr lang="en-US" sz="1800" i="0" u="none" strike="noStrike" baseline="0">
                <a:solidFill>
                  <a:srgbClr val="004C99"/>
                </a:solidFill>
                <a:ea typeface="+mn-lt"/>
                <a:cs typeface="+mn-lt"/>
              </a:rPr>
              <a:t>.</a:t>
            </a:r>
            <a:endParaRPr lang="fr-FR">
              <a:ea typeface="+mn-lt"/>
              <a:cs typeface="+mn-lt"/>
            </a:endParaRPr>
          </a:p>
        </p:txBody>
      </p:sp>
    </p:spTree>
    <p:extLst>
      <p:ext uri="{BB962C8B-B14F-4D97-AF65-F5344CB8AC3E}">
        <p14:creationId xmlns:p14="http://schemas.microsoft.com/office/powerpoint/2010/main" val="2383868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86C179-5EAC-482C-BCB4-05924DDBC42F}"/>
              </a:ext>
            </a:extLst>
          </p:cNvPr>
          <p:cNvSpPr>
            <a:spLocks noGrp="1"/>
          </p:cNvSpPr>
          <p:nvPr>
            <p:ph type="title"/>
          </p:nvPr>
        </p:nvSpPr>
        <p:spPr/>
        <p:txBody>
          <a:bodyPr/>
          <a:lstStyle/>
          <a:p>
            <a:endParaRPr lang="en-GB" noProof="0"/>
          </a:p>
        </p:txBody>
      </p:sp>
      <p:sp>
        <p:nvSpPr>
          <p:cNvPr id="3" name="Espace réservé du contenu 2">
            <a:extLst>
              <a:ext uri="{FF2B5EF4-FFF2-40B4-BE49-F238E27FC236}">
                <a16:creationId xmlns:a16="http://schemas.microsoft.com/office/drawing/2014/main" id="{9CBED469-6A0B-4887-9611-9E2210EE956A}"/>
              </a:ext>
            </a:extLst>
          </p:cNvPr>
          <p:cNvSpPr>
            <a:spLocks noGrp="1"/>
          </p:cNvSpPr>
          <p:nvPr>
            <p:ph idx="1"/>
          </p:nvPr>
        </p:nvSpPr>
        <p:spPr/>
        <p:txBody>
          <a:bodyPr/>
          <a:lstStyle/>
          <a:p>
            <a:pPr marL="0" indent="0" algn="ctr">
              <a:buNone/>
            </a:pPr>
            <a:endParaRPr lang="en-GB" noProof="0"/>
          </a:p>
          <a:p>
            <a:pPr marL="0" indent="0" algn="ctr">
              <a:buNone/>
            </a:pPr>
            <a:endParaRPr lang="en-GB" noProof="0"/>
          </a:p>
          <a:p>
            <a:pPr marL="0" indent="0" algn="ctr">
              <a:buNone/>
            </a:pPr>
            <a:r>
              <a:rPr lang="en-GB" sz="4000" b="1" noProof="0">
                <a:solidFill>
                  <a:srgbClr val="0070C0"/>
                </a:solidFill>
              </a:rPr>
              <a:t>DEBRIEF</a:t>
            </a:r>
          </a:p>
        </p:txBody>
      </p:sp>
    </p:spTree>
    <p:extLst>
      <p:ext uri="{BB962C8B-B14F-4D97-AF65-F5344CB8AC3E}">
        <p14:creationId xmlns:p14="http://schemas.microsoft.com/office/powerpoint/2010/main" val="21320838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BD25B4-2F41-474B-8B9D-CE49981A020C}"/>
              </a:ext>
            </a:extLst>
          </p:cNvPr>
          <p:cNvSpPr>
            <a:spLocks noGrp="1"/>
          </p:cNvSpPr>
          <p:nvPr>
            <p:ph type="title"/>
          </p:nvPr>
        </p:nvSpPr>
        <p:spPr/>
        <p:txBody>
          <a:bodyPr/>
          <a:lstStyle/>
          <a:p>
            <a:r>
              <a:rPr lang="en-GB"/>
              <a:t>Rappel</a:t>
            </a:r>
            <a:r>
              <a:rPr lang="en-GB" noProof="0"/>
              <a:t>! </a:t>
            </a:r>
          </a:p>
        </p:txBody>
      </p:sp>
      <p:sp>
        <p:nvSpPr>
          <p:cNvPr id="8" name="Espace réservé du contenu 2">
            <a:extLst>
              <a:ext uri="{FF2B5EF4-FFF2-40B4-BE49-F238E27FC236}">
                <a16:creationId xmlns:a16="http://schemas.microsoft.com/office/drawing/2014/main" id="{47B204AA-D963-42DE-A2EB-71D3F091C5C8}"/>
              </a:ext>
            </a:extLst>
          </p:cNvPr>
          <p:cNvSpPr txBox="1">
            <a:spLocks/>
          </p:cNvSpPr>
          <p:nvPr/>
        </p:nvSpPr>
        <p:spPr>
          <a:xfrm>
            <a:off x="990600" y="1978025"/>
            <a:ext cx="10515600" cy="4351338"/>
          </a:xfrm>
          <a:prstGeom prst="rect">
            <a:avLst/>
          </a:prstGeom>
        </p:spPr>
        <p:txBody>
          <a:bodyPr vert="horz" lIns="91440" tIns="45720" rIns="91440" bIns="45720" rtlCol="0" anchor="t">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Font typeface="Wingdings" panose="05000000000000000000" pitchFamily="2" charset="2"/>
              <a:buChar char="Ø"/>
            </a:pPr>
            <a:r>
              <a:rPr lang="en-US">
                <a:ea typeface="+mn-lt"/>
                <a:cs typeface="+mn-lt"/>
              </a:rPr>
              <a:t>Les </a:t>
            </a:r>
            <a:r>
              <a:rPr lang="en-US" err="1">
                <a:ea typeface="+mn-lt"/>
                <a:cs typeface="+mn-lt"/>
              </a:rPr>
              <a:t>témoins</a:t>
            </a:r>
            <a:r>
              <a:rPr lang="en-US">
                <a:ea typeface="+mn-lt"/>
                <a:cs typeface="+mn-lt"/>
              </a:rPr>
              <a:t> ne doivent jamais remettre en question l’expérience de la victime.</a:t>
            </a:r>
            <a:endParaRPr lang="fr-FR">
              <a:ea typeface="+mn-lt"/>
              <a:cs typeface="+mn-lt"/>
            </a:endParaRPr>
          </a:p>
          <a:p>
            <a:pPr algn="just">
              <a:buFont typeface="Wingdings" panose="05000000000000000000" pitchFamily="2" charset="2"/>
              <a:buChar char="Ø"/>
            </a:pPr>
            <a:endParaRPr lang="en-US"/>
          </a:p>
          <a:p>
            <a:pPr algn="just">
              <a:buFont typeface="Wingdings" panose="05000000000000000000" pitchFamily="2" charset="2"/>
              <a:buChar char="Ø"/>
            </a:pPr>
            <a:r>
              <a:rPr lang="en-US">
                <a:ea typeface="+mn-lt"/>
                <a:cs typeface="+mn-lt"/>
              </a:rPr>
              <a:t>Toujours consulter la </a:t>
            </a:r>
            <a:r>
              <a:rPr lang="en-US" err="1">
                <a:ea typeface="+mn-lt"/>
                <a:cs typeface="+mn-lt"/>
              </a:rPr>
              <a:t>victime</a:t>
            </a:r>
            <a:r>
              <a:rPr lang="en-US">
                <a:ea typeface="+mn-lt"/>
                <a:cs typeface="+mn-lt"/>
              </a:rPr>
              <a:t> </a:t>
            </a:r>
            <a:r>
              <a:rPr lang="en-US" err="1">
                <a:ea typeface="+mn-lt"/>
                <a:cs typeface="+mn-lt"/>
              </a:rPr>
              <a:t>avant</a:t>
            </a:r>
            <a:r>
              <a:rPr lang="en-US">
                <a:ea typeface="+mn-lt"/>
                <a:cs typeface="+mn-lt"/>
              </a:rPr>
              <a:t> </a:t>
            </a:r>
            <a:r>
              <a:rPr lang="en-US" err="1">
                <a:ea typeface="+mn-lt"/>
                <a:cs typeface="+mn-lt"/>
              </a:rPr>
              <a:t>d’entreprendre</a:t>
            </a:r>
            <a:r>
              <a:rPr lang="en-US">
                <a:ea typeface="+mn-lt"/>
                <a:cs typeface="+mn-lt"/>
              </a:rPr>
              <a:t> toute action.</a:t>
            </a:r>
          </a:p>
          <a:p>
            <a:pPr algn="just">
              <a:buFont typeface="Wingdings" panose="05000000000000000000" pitchFamily="2" charset="2"/>
              <a:buChar char="Ø"/>
            </a:pPr>
            <a:endParaRPr lang="en-US"/>
          </a:p>
          <a:p>
            <a:pPr algn="just">
              <a:buFont typeface="Wingdings" panose="05000000000000000000" pitchFamily="2" charset="2"/>
              <a:buChar char="Ø"/>
            </a:pPr>
            <a:r>
              <a:rPr lang="en-US">
                <a:ea typeface="+mn-lt"/>
                <a:cs typeface="+mn-lt"/>
              </a:rPr>
              <a:t>Si </a:t>
            </a:r>
            <a:r>
              <a:rPr lang="en-US" err="1">
                <a:ea typeface="+mn-lt"/>
                <a:cs typeface="+mn-lt"/>
              </a:rPr>
              <a:t>vous</a:t>
            </a:r>
            <a:r>
              <a:rPr lang="en-US">
                <a:ea typeface="+mn-lt"/>
                <a:cs typeface="+mn-lt"/>
              </a:rPr>
              <a:t> </a:t>
            </a:r>
            <a:r>
              <a:rPr lang="en-US" err="1">
                <a:ea typeface="+mn-lt"/>
                <a:cs typeface="+mn-lt"/>
              </a:rPr>
              <a:t>êtes</a:t>
            </a:r>
            <a:r>
              <a:rPr lang="en-US">
                <a:ea typeface="+mn-lt"/>
                <a:cs typeface="+mn-lt"/>
              </a:rPr>
              <a:t> </a:t>
            </a:r>
            <a:r>
              <a:rPr lang="en-US" err="1">
                <a:ea typeface="+mn-lt"/>
                <a:cs typeface="+mn-lt"/>
              </a:rPr>
              <a:t>victime</a:t>
            </a:r>
            <a:r>
              <a:rPr lang="en-US">
                <a:ea typeface="+mn-lt"/>
                <a:cs typeface="+mn-lt"/>
              </a:rPr>
              <a:t> de </a:t>
            </a:r>
            <a:r>
              <a:rPr lang="en-US" err="1">
                <a:ea typeface="+mn-lt"/>
                <a:cs typeface="+mn-lt"/>
              </a:rPr>
              <a:t>harcèlement</a:t>
            </a:r>
            <a:r>
              <a:rPr lang="en-US">
                <a:ea typeface="+mn-lt"/>
                <a:cs typeface="+mn-lt"/>
              </a:rPr>
              <a:t>, </a:t>
            </a:r>
            <a:r>
              <a:rPr lang="en-US" err="1">
                <a:ea typeface="+mn-lt"/>
                <a:cs typeface="+mn-lt"/>
              </a:rPr>
              <a:t>souvenez-vous</a:t>
            </a:r>
            <a:r>
              <a:rPr lang="en-US">
                <a:ea typeface="+mn-lt"/>
                <a:cs typeface="+mn-lt"/>
              </a:rPr>
              <a:t> que </a:t>
            </a:r>
            <a:r>
              <a:rPr lang="en-US" err="1">
                <a:ea typeface="+mn-lt"/>
                <a:cs typeface="+mn-lt"/>
              </a:rPr>
              <a:t>vous</a:t>
            </a:r>
            <a:r>
              <a:rPr lang="en-US">
                <a:ea typeface="+mn-lt"/>
                <a:cs typeface="+mn-lt"/>
              </a:rPr>
              <a:t> </a:t>
            </a:r>
            <a:r>
              <a:rPr lang="en-US" err="1">
                <a:ea typeface="+mn-lt"/>
                <a:cs typeface="+mn-lt"/>
              </a:rPr>
              <a:t>n’êtes</a:t>
            </a:r>
            <a:r>
              <a:rPr lang="en-US">
                <a:ea typeface="+mn-lt"/>
                <a:cs typeface="+mn-lt"/>
              </a:rPr>
              <a:t> pas </a:t>
            </a:r>
            <a:r>
              <a:rPr lang="en-US" err="1">
                <a:ea typeface="+mn-lt"/>
                <a:cs typeface="+mn-lt"/>
              </a:rPr>
              <a:t>seul·e</a:t>
            </a:r>
            <a:r>
              <a:rPr lang="en-US">
                <a:ea typeface="+mn-lt"/>
                <a:cs typeface="+mn-lt"/>
              </a:rPr>
              <a:t>. </a:t>
            </a:r>
            <a:r>
              <a:rPr lang="en-US" err="1">
                <a:ea typeface="+mn-lt"/>
                <a:cs typeface="+mn-lt"/>
              </a:rPr>
              <a:t>Parlez-en</a:t>
            </a:r>
            <a:r>
              <a:rPr lang="en-US">
                <a:ea typeface="+mn-lt"/>
                <a:cs typeface="+mn-lt"/>
              </a:rPr>
              <a:t> à </a:t>
            </a:r>
            <a:r>
              <a:rPr lang="en-US" err="1">
                <a:ea typeface="+mn-lt"/>
                <a:cs typeface="+mn-lt"/>
              </a:rPr>
              <a:t>vos</a:t>
            </a:r>
            <a:r>
              <a:rPr lang="en-US">
                <a:ea typeface="+mn-lt"/>
                <a:cs typeface="+mn-lt"/>
              </a:rPr>
              <a:t> </a:t>
            </a:r>
            <a:r>
              <a:rPr lang="en-US" err="1">
                <a:ea typeface="+mn-lt"/>
                <a:cs typeface="+mn-lt"/>
              </a:rPr>
              <a:t>collègues</a:t>
            </a:r>
            <a:r>
              <a:rPr lang="en-US">
                <a:ea typeface="+mn-lt"/>
                <a:cs typeface="+mn-lt"/>
              </a:rPr>
              <a:t> et/</a:t>
            </a:r>
            <a:r>
              <a:rPr lang="en-US" err="1">
                <a:ea typeface="+mn-lt"/>
                <a:cs typeface="+mn-lt"/>
              </a:rPr>
              <a:t>ou</a:t>
            </a:r>
            <a:r>
              <a:rPr lang="en-US">
                <a:ea typeface="+mn-lt"/>
                <a:cs typeface="+mn-lt"/>
              </a:rPr>
              <a:t> </a:t>
            </a:r>
            <a:r>
              <a:rPr lang="en-US" err="1">
                <a:ea typeface="+mn-lt"/>
                <a:cs typeface="+mn-lt"/>
              </a:rPr>
              <a:t>demandez</a:t>
            </a:r>
            <a:r>
              <a:rPr lang="en-US">
                <a:ea typeface="+mn-lt"/>
                <a:cs typeface="+mn-lt"/>
              </a:rPr>
              <a:t> conseil, par </a:t>
            </a:r>
            <a:r>
              <a:rPr lang="en-US" err="1">
                <a:ea typeface="+mn-lt"/>
                <a:cs typeface="+mn-lt"/>
              </a:rPr>
              <a:t>exemple</a:t>
            </a:r>
            <a:r>
              <a:rPr lang="en-US">
                <a:ea typeface="+mn-lt"/>
                <a:cs typeface="+mn-lt"/>
              </a:rPr>
              <a:t> au Point focal genre de </a:t>
            </a:r>
            <a:r>
              <a:rPr lang="en-US" err="1">
                <a:ea typeface="+mn-lt"/>
                <a:cs typeface="+mn-lt"/>
              </a:rPr>
              <a:t>votre</a:t>
            </a:r>
            <a:r>
              <a:rPr lang="en-US">
                <a:ea typeface="+mn-lt"/>
                <a:cs typeface="+mn-lt"/>
              </a:rPr>
              <a:t> </a:t>
            </a:r>
            <a:r>
              <a:rPr lang="en-US" err="1">
                <a:ea typeface="+mn-lt"/>
                <a:cs typeface="+mn-lt"/>
              </a:rPr>
              <a:t>bataillon</a:t>
            </a:r>
            <a:r>
              <a:rPr lang="en-US">
                <a:ea typeface="+mn-lt"/>
                <a:cs typeface="+mn-lt"/>
              </a:rPr>
              <a:t> </a:t>
            </a:r>
            <a:r>
              <a:rPr lang="en-US" err="1">
                <a:ea typeface="+mn-lt"/>
                <a:cs typeface="+mn-lt"/>
              </a:rPr>
              <a:t>d’infanterie</a:t>
            </a:r>
            <a:r>
              <a:rPr lang="en-US">
                <a:ea typeface="+mn-lt"/>
                <a:cs typeface="+mn-lt"/>
              </a:rPr>
              <a:t>, </a:t>
            </a:r>
            <a:r>
              <a:rPr lang="en-US" err="1">
                <a:ea typeface="+mn-lt"/>
                <a:cs typeface="+mn-lt"/>
              </a:rPr>
              <a:t>au·à</a:t>
            </a:r>
            <a:r>
              <a:rPr lang="en-US">
                <a:ea typeface="+mn-lt"/>
                <a:cs typeface="+mn-lt"/>
              </a:rPr>
              <a:t> la </a:t>
            </a:r>
            <a:r>
              <a:rPr lang="en-US" err="1">
                <a:ea typeface="+mn-lt"/>
                <a:cs typeface="+mn-lt"/>
              </a:rPr>
              <a:t>conseiller·ère</a:t>
            </a:r>
            <a:r>
              <a:rPr lang="en-US">
                <a:ea typeface="+mn-lt"/>
                <a:cs typeface="+mn-lt"/>
              </a:rPr>
              <a:t> </a:t>
            </a:r>
            <a:r>
              <a:rPr lang="en-US" err="1">
                <a:ea typeface="+mn-lt"/>
                <a:cs typeface="+mn-lt"/>
              </a:rPr>
              <a:t>militaire</a:t>
            </a:r>
            <a:r>
              <a:rPr lang="en-US">
                <a:ea typeface="+mn-lt"/>
                <a:cs typeface="+mn-lt"/>
              </a:rPr>
              <a:t> genre de la mission </a:t>
            </a:r>
            <a:r>
              <a:rPr lang="en-US" err="1">
                <a:ea typeface="+mn-lt"/>
                <a:cs typeface="+mn-lt"/>
              </a:rPr>
              <a:t>ou</a:t>
            </a:r>
            <a:r>
              <a:rPr lang="en-US">
                <a:ea typeface="+mn-lt"/>
                <a:cs typeface="+mn-lt"/>
              </a:rPr>
              <a:t> à </a:t>
            </a:r>
            <a:r>
              <a:rPr lang="en-US" err="1">
                <a:ea typeface="+mn-lt"/>
                <a:cs typeface="+mn-lt"/>
              </a:rPr>
              <a:t>l’Équipe</a:t>
            </a:r>
            <a:r>
              <a:rPr lang="en-US">
                <a:ea typeface="+mn-lt"/>
                <a:cs typeface="+mn-lt"/>
              </a:rPr>
              <a:t> de </a:t>
            </a:r>
            <a:r>
              <a:rPr lang="en-US" err="1">
                <a:ea typeface="+mn-lt"/>
                <a:cs typeface="+mn-lt"/>
              </a:rPr>
              <a:t>conduite</a:t>
            </a:r>
            <a:r>
              <a:rPr lang="en-US">
                <a:ea typeface="+mn-lt"/>
                <a:cs typeface="+mn-lt"/>
              </a:rPr>
              <a:t> et discipline de la mission.</a:t>
            </a:r>
          </a:p>
          <a:p>
            <a:pPr algn="just">
              <a:buFont typeface="Wingdings" panose="05000000000000000000" pitchFamily="2" charset="2"/>
              <a:buChar char="Ø"/>
            </a:pPr>
            <a:endParaRPr lang="en-US"/>
          </a:p>
          <a:p>
            <a:pPr algn="just">
              <a:buFont typeface="Wingdings" panose="05000000000000000000" pitchFamily="2" charset="2"/>
              <a:buChar char="Ø"/>
            </a:pPr>
            <a:r>
              <a:rPr lang="en-US">
                <a:ea typeface="+mn-lt"/>
                <a:cs typeface="+mn-lt"/>
              </a:rPr>
              <a:t>Les </a:t>
            </a:r>
            <a:r>
              <a:rPr lang="en-US" err="1">
                <a:ea typeface="+mn-lt"/>
                <a:cs typeface="+mn-lt"/>
              </a:rPr>
              <a:t>témoins</a:t>
            </a:r>
            <a:r>
              <a:rPr lang="en-US">
                <a:ea typeface="+mn-lt"/>
                <a:cs typeface="+mn-lt"/>
              </a:rPr>
              <a:t> </a:t>
            </a:r>
            <a:r>
              <a:rPr lang="en-US" err="1">
                <a:ea typeface="+mn-lt"/>
                <a:cs typeface="+mn-lt"/>
              </a:rPr>
              <a:t>doivent</a:t>
            </a:r>
            <a:r>
              <a:rPr lang="en-US">
                <a:ea typeface="+mn-lt"/>
                <a:cs typeface="+mn-lt"/>
              </a:rPr>
              <a:t> </a:t>
            </a:r>
            <a:r>
              <a:rPr lang="en-US" err="1">
                <a:ea typeface="+mn-lt"/>
                <a:cs typeface="+mn-lt"/>
              </a:rPr>
              <a:t>s’efforcer</a:t>
            </a:r>
            <a:r>
              <a:rPr lang="en-US">
                <a:ea typeface="+mn-lt"/>
                <a:cs typeface="+mn-lt"/>
              </a:rPr>
              <a:t> de </a:t>
            </a:r>
            <a:r>
              <a:rPr lang="en-US" err="1">
                <a:ea typeface="+mn-lt"/>
                <a:cs typeface="+mn-lt"/>
              </a:rPr>
              <a:t>rester</a:t>
            </a:r>
            <a:r>
              <a:rPr lang="en-US">
                <a:ea typeface="+mn-lt"/>
                <a:cs typeface="+mn-lt"/>
              </a:rPr>
              <a:t> </a:t>
            </a:r>
            <a:r>
              <a:rPr lang="en-US" err="1">
                <a:ea typeface="+mn-lt"/>
                <a:cs typeface="+mn-lt"/>
              </a:rPr>
              <a:t>neutres</a:t>
            </a:r>
            <a:r>
              <a:rPr lang="en-US">
                <a:ea typeface="+mn-lt"/>
                <a:cs typeface="+mn-lt"/>
              </a:rPr>
              <a:t>. Il </a:t>
            </a:r>
            <a:r>
              <a:rPr lang="en-US" err="1">
                <a:ea typeface="+mn-lt"/>
                <a:cs typeface="+mn-lt"/>
              </a:rPr>
              <a:t>est</a:t>
            </a:r>
            <a:r>
              <a:rPr lang="en-US">
                <a:ea typeface="+mn-lt"/>
                <a:cs typeface="+mn-lt"/>
              </a:rPr>
              <a:t> important de </a:t>
            </a:r>
            <a:r>
              <a:rPr lang="en-US" err="1">
                <a:ea typeface="+mn-lt"/>
                <a:cs typeface="+mn-lt"/>
              </a:rPr>
              <a:t>demeurer</a:t>
            </a:r>
            <a:r>
              <a:rPr lang="en-US">
                <a:ea typeface="+mn-lt"/>
                <a:cs typeface="+mn-lt"/>
              </a:rPr>
              <a:t> </a:t>
            </a:r>
            <a:r>
              <a:rPr lang="en-US" err="1">
                <a:ea typeface="+mn-lt"/>
                <a:cs typeface="+mn-lt"/>
              </a:rPr>
              <a:t>professionnel·le</a:t>
            </a:r>
            <a:r>
              <a:rPr lang="en-US">
                <a:ea typeface="+mn-lt"/>
                <a:cs typeface="+mn-lt"/>
              </a:rPr>
              <a:t> </a:t>
            </a:r>
            <a:r>
              <a:rPr lang="en-US" err="1">
                <a:ea typeface="+mn-lt"/>
                <a:cs typeface="+mn-lt"/>
              </a:rPr>
              <a:t>en</a:t>
            </a:r>
            <a:r>
              <a:rPr lang="en-US">
                <a:ea typeface="+mn-lt"/>
                <a:cs typeface="+mn-lt"/>
              </a:rPr>
              <a:t> tout temps.</a:t>
            </a:r>
            <a:endParaRPr lang="en-US"/>
          </a:p>
          <a:p>
            <a:pPr algn="just">
              <a:buFont typeface="Wingdings" panose="05000000000000000000" pitchFamily="2" charset="2"/>
              <a:buChar char="Ø"/>
            </a:pPr>
            <a:endParaRPr lang="en-US"/>
          </a:p>
          <a:p>
            <a:pPr algn="just">
              <a:lnSpc>
                <a:spcPct val="107000"/>
              </a:lnSpc>
              <a:buFont typeface="Wingdings" panose="05000000000000000000" pitchFamily="2" charset="2"/>
              <a:buChar char="Ø"/>
            </a:pPr>
            <a:r>
              <a:rPr lang="en-US">
                <a:ea typeface="+mn-lt"/>
                <a:cs typeface="+mn-lt"/>
              </a:rPr>
              <a:t>Si </a:t>
            </a:r>
            <a:r>
              <a:rPr lang="en-US" err="1">
                <a:ea typeface="+mn-lt"/>
                <a:cs typeface="+mn-lt"/>
              </a:rPr>
              <a:t>vous</a:t>
            </a:r>
            <a:r>
              <a:rPr lang="en-US">
                <a:ea typeface="+mn-lt"/>
                <a:cs typeface="+mn-lt"/>
              </a:rPr>
              <a:t> </a:t>
            </a:r>
            <a:r>
              <a:rPr lang="en-US" err="1">
                <a:ea typeface="+mn-lt"/>
                <a:cs typeface="+mn-lt"/>
              </a:rPr>
              <a:t>êtes</a:t>
            </a:r>
            <a:r>
              <a:rPr lang="en-US">
                <a:ea typeface="+mn-lt"/>
                <a:cs typeface="+mn-lt"/>
              </a:rPr>
              <a:t> </a:t>
            </a:r>
            <a:r>
              <a:rPr lang="en-US" err="1">
                <a:ea typeface="+mn-lt"/>
                <a:cs typeface="+mn-lt"/>
              </a:rPr>
              <a:t>témoin</a:t>
            </a:r>
            <a:r>
              <a:rPr lang="en-US">
                <a:ea typeface="+mn-lt"/>
                <a:cs typeface="+mn-lt"/>
              </a:rPr>
              <a:t> </a:t>
            </a:r>
            <a:r>
              <a:rPr lang="en-US" err="1">
                <a:ea typeface="+mn-lt"/>
                <a:cs typeface="+mn-lt"/>
              </a:rPr>
              <a:t>ou</a:t>
            </a:r>
            <a:r>
              <a:rPr lang="en-US">
                <a:ea typeface="+mn-lt"/>
                <a:cs typeface="+mn-lt"/>
              </a:rPr>
              <a:t> </a:t>
            </a:r>
            <a:r>
              <a:rPr lang="en-US" err="1">
                <a:ea typeface="+mn-lt"/>
                <a:cs typeface="+mn-lt"/>
              </a:rPr>
              <a:t>spectateur·trice</a:t>
            </a:r>
            <a:r>
              <a:rPr lang="en-US">
                <a:ea typeface="+mn-lt"/>
                <a:cs typeface="+mn-lt"/>
              </a:rPr>
              <a:t> d’un incident de </a:t>
            </a:r>
            <a:r>
              <a:rPr lang="en-US" err="1">
                <a:ea typeface="+mn-lt"/>
                <a:cs typeface="+mn-lt"/>
              </a:rPr>
              <a:t>harcèlement</a:t>
            </a:r>
            <a:r>
              <a:rPr lang="en-US">
                <a:ea typeface="+mn-lt"/>
                <a:cs typeface="+mn-lt"/>
              </a:rPr>
              <a:t>, ne </a:t>
            </a:r>
            <a:r>
              <a:rPr lang="en-US" err="1">
                <a:ea typeface="+mn-lt"/>
                <a:cs typeface="+mn-lt"/>
              </a:rPr>
              <a:t>l’ignorez</a:t>
            </a:r>
            <a:r>
              <a:rPr lang="en-US">
                <a:ea typeface="+mn-lt"/>
                <a:cs typeface="+mn-lt"/>
              </a:rPr>
              <a:t> pas. </a:t>
            </a:r>
            <a:r>
              <a:rPr lang="en-US" err="1">
                <a:ea typeface="+mn-lt"/>
                <a:cs typeface="+mn-lt"/>
              </a:rPr>
              <a:t>Agissez</a:t>
            </a:r>
            <a:r>
              <a:rPr lang="en-US">
                <a:ea typeface="+mn-lt"/>
                <a:cs typeface="+mn-lt"/>
              </a:rPr>
              <a:t> !</a:t>
            </a:r>
            <a:endParaRPr lang="en-US"/>
          </a:p>
          <a:p>
            <a:pPr marL="342900" indent="-342900" algn="just">
              <a:lnSpc>
                <a:spcPct val="107000"/>
              </a:lnSpc>
              <a:buFont typeface="Wingdings" panose="05000000000000000000" pitchFamily="2" charset="2"/>
              <a:buChar char="Ø"/>
            </a:pPr>
            <a:endParaRPr lang="fr-FR"/>
          </a:p>
        </p:txBody>
      </p:sp>
      <p:pic>
        <p:nvPicPr>
          <p:cNvPr id="5" name="Picture 4" descr="A blue tag with black text&#10;&#10;AI-generated content may be incorrect.">
            <a:extLst>
              <a:ext uri="{FF2B5EF4-FFF2-40B4-BE49-F238E27FC236}">
                <a16:creationId xmlns:a16="http://schemas.microsoft.com/office/drawing/2014/main" id="{1DC10AAA-E1C8-8900-989D-666A04B7148D}"/>
              </a:ext>
            </a:extLst>
          </p:cNvPr>
          <p:cNvPicPr>
            <a:picLocks noChangeAspect="1"/>
          </p:cNvPicPr>
          <p:nvPr/>
        </p:nvPicPr>
        <p:blipFill>
          <a:blip r:embed="rId3"/>
          <a:srcRect l="4023" t="22692" r="-575" b="26645"/>
          <a:stretch>
            <a:fillRect/>
          </a:stretch>
        </p:blipFill>
        <p:spPr>
          <a:xfrm rot="1140000">
            <a:off x="9940067" y="547022"/>
            <a:ext cx="1815044" cy="1427603"/>
          </a:xfrm>
          <a:prstGeom prst="rect">
            <a:avLst/>
          </a:prstGeom>
          <a:ln>
            <a:noFill/>
          </a:ln>
        </p:spPr>
      </p:pic>
    </p:spTree>
    <p:extLst>
      <p:ext uri="{BB962C8B-B14F-4D97-AF65-F5344CB8AC3E}">
        <p14:creationId xmlns:p14="http://schemas.microsoft.com/office/powerpoint/2010/main" val="4061251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8C7EC"/>
        </a:solidFill>
        <a:effectLst/>
      </p:bgPr>
    </p:bg>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402BD21F-0636-BE9A-4FB5-5E48731E95FE}"/>
              </a:ext>
            </a:extLst>
          </p:cNvPr>
          <p:cNvSpPr/>
          <p:nvPr/>
        </p:nvSpPr>
        <p:spPr>
          <a:xfrm>
            <a:off x="1260022" y="1236765"/>
            <a:ext cx="10497731" cy="4384470"/>
          </a:xfrm>
          <a:prstGeom prst="roundRect">
            <a:avLst/>
          </a:prstGeom>
          <a:noFill/>
          <a:ln w="28575">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CB790908-952B-E4C6-CF0C-47AB74AB1768}"/>
              </a:ext>
            </a:extLst>
          </p:cNvPr>
          <p:cNvSpPr txBox="1"/>
          <p:nvPr/>
        </p:nvSpPr>
        <p:spPr>
          <a:xfrm>
            <a:off x="1633624" y="1708080"/>
            <a:ext cx="9487312" cy="3431260"/>
          </a:xfrm>
          <a:prstGeom prst="rect">
            <a:avLst/>
          </a:prstGeom>
          <a:noFill/>
        </p:spPr>
        <p:txBody>
          <a:bodyPr wrap="square" lIns="91440" tIns="45720" rIns="91440" bIns="45720" anchor="t">
            <a:spAutoFit/>
          </a:bodyPr>
          <a:lstStyle/>
          <a:p>
            <a:pPr marL="73533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srgbClr val="4472C4"/>
                </a:solidFill>
                <a:effectLst/>
                <a:uLnTx/>
                <a:uFillTx/>
                <a:latin typeface="Arial" panose="020B0604020202020204" pitchFamily="34" charset="0"/>
                <a:ea typeface="DengXian Light" panose="02010600030101010101" pitchFamily="2" charset="-122"/>
                <a:cs typeface="Times New Roman" panose="02020603050405020304" pitchFamily="18" charset="0"/>
              </a:rPr>
              <a:t>OBJECTIFS D’APPRENTISSAGE</a:t>
            </a:r>
            <a:endParaRPr kumimoji="0" lang="en-US" sz="1800" b="1" i="0" u="none" strike="noStrike" kern="1200" cap="none" spc="0" normalizeH="0" baseline="0" noProof="0">
              <a:ln>
                <a:noFill/>
              </a:ln>
              <a:solidFill>
                <a:srgbClr val="4472C4"/>
              </a:solidFill>
              <a:effectLst/>
              <a:uLnTx/>
              <a:uFillTx/>
              <a:latin typeface="Trebuchet MS" panose="020B0603020202020204" pitchFamily="34" charset="0"/>
              <a:ea typeface="DengXian Light" panose="02010600030101010101" pitchFamily="2" charset="-122"/>
              <a:cs typeface="Times New Roman" panose="02020603050405020304" pitchFamily="18" charset="0"/>
            </a:endParaRPr>
          </a:p>
          <a:p>
            <a:pPr marL="735330">
              <a:tabLst>
                <a:tab pos="963930" algn="l"/>
              </a:tabLst>
              <a:defRPr/>
            </a:pPr>
            <a:endParaRPr lang="fr-FR" b="1">
              <a:solidFill>
                <a:srgbClr val="4472C4"/>
              </a:solidFill>
              <a:latin typeface="Arial"/>
              <a:ea typeface="DengXian Light"/>
              <a:cs typeface="Times New Roman"/>
            </a:endParaRPr>
          </a:p>
          <a:p>
            <a:pPr marL="285750" indent="-285750" algn="just">
              <a:buFont typeface="Wingdings"/>
              <a:buChar char="Ø"/>
              <a:tabLst>
                <a:tab pos="963930" algn="l"/>
              </a:tabLst>
              <a:defRPr/>
            </a:pPr>
            <a:r>
              <a:rPr lang="fr-FR">
                <a:solidFill>
                  <a:srgbClr val="4472C4"/>
                </a:solidFill>
                <a:ea typeface="+mn-lt"/>
                <a:cs typeface="+mn-lt"/>
              </a:rPr>
              <a:t>Réagir avec efficacité </a:t>
            </a:r>
            <a:r>
              <a:rPr kumimoji="0" lang="fr-FR" b="0" u="none" strike="noStrike" kern="1200" cap="none" spc="0" normalizeH="0" baseline="0" noProof="0">
                <a:ln>
                  <a:noFill/>
                </a:ln>
                <a:solidFill>
                  <a:srgbClr val="4472C4"/>
                </a:solidFill>
                <a:effectLst/>
                <a:uLnTx/>
                <a:uFillTx/>
                <a:ea typeface="+mn-lt"/>
                <a:cs typeface="+mn-lt"/>
              </a:rPr>
              <a:t>et </a:t>
            </a:r>
            <a:r>
              <a:rPr lang="fr-FR">
                <a:solidFill>
                  <a:srgbClr val="4472C4"/>
                </a:solidFill>
                <a:ea typeface="+mn-lt"/>
                <a:cs typeface="+mn-lt"/>
              </a:rPr>
              <a:t>rapidité lorsqu’on est témoin </a:t>
            </a:r>
            <a:r>
              <a:rPr kumimoji="0" lang="fr-FR" b="0" u="none" strike="noStrike" kern="1200" cap="none" spc="0" normalizeH="0" baseline="0" noProof="0">
                <a:ln>
                  <a:noFill/>
                </a:ln>
                <a:solidFill>
                  <a:srgbClr val="4472C4"/>
                </a:solidFill>
                <a:effectLst/>
                <a:uLnTx/>
                <a:uFillTx/>
                <a:ea typeface="+mn-lt"/>
                <a:cs typeface="+mn-lt"/>
              </a:rPr>
              <a:t>ou </a:t>
            </a:r>
            <a:r>
              <a:rPr lang="fr-FR">
                <a:solidFill>
                  <a:srgbClr val="4472C4"/>
                </a:solidFill>
                <a:ea typeface="+mn-lt"/>
                <a:cs typeface="+mn-lt"/>
              </a:rPr>
              <a:t>victime </a:t>
            </a:r>
            <a:r>
              <a:rPr kumimoji="0" lang="fr-FR" b="0" u="none" strike="noStrike" kern="1200" cap="none" spc="0" normalizeH="0" baseline="0" noProof="0">
                <a:ln>
                  <a:noFill/>
                </a:ln>
                <a:solidFill>
                  <a:srgbClr val="4472C4"/>
                </a:solidFill>
                <a:effectLst/>
                <a:uLnTx/>
                <a:uFillTx/>
                <a:ea typeface="+mn-lt"/>
                <a:cs typeface="+mn-lt"/>
              </a:rPr>
              <a:t>de </a:t>
            </a:r>
            <a:r>
              <a:rPr lang="fr-FR">
                <a:solidFill>
                  <a:srgbClr val="4472C4"/>
                </a:solidFill>
                <a:ea typeface="+mn-lt"/>
                <a:cs typeface="+mn-lt"/>
              </a:rPr>
              <a:t>harcèlement au travail (en connaissant </a:t>
            </a:r>
            <a:r>
              <a:rPr kumimoji="0" lang="fr-FR" b="0" u="none" strike="noStrike" kern="1200" cap="none" spc="0" normalizeH="0" baseline="0" noProof="0">
                <a:ln>
                  <a:noFill/>
                </a:ln>
                <a:solidFill>
                  <a:srgbClr val="4472C4"/>
                </a:solidFill>
                <a:effectLst/>
                <a:uLnTx/>
                <a:uFillTx/>
                <a:ea typeface="+mn-lt"/>
                <a:cs typeface="+mn-lt"/>
              </a:rPr>
              <a:t>les </a:t>
            </a:r>
            <a:r>
              <a:rPr lang="fr-FR">
                <a:solidFill>
                  <a:srgbClr val="4472C4"/>
                </a:solidFill>
                <a:ea typeface="+mn-lt"/>
                <a:cs typeface="+mn-lt"/>
              </a:rPr>
              <a:t>mécanismes </a:t>
            </a:r>
            <a:r>
              <a:rPr kumimoji="0" lang="fr-FR" b="0" u="none" strike="noStrike" kern="1200" cap="none" spc="0" normalizeH="0" baseline="0" noProof="0">
                <a:ln>
                  <a:noFill/>
                </a:ln>
                <a:solidFill>
                  <a:srgbClr val="4472C4"/>
                </a:solidFill>
                <a:effectLst/>
                <a:uLnTx/>
                <a:uFillTx/>
                <a:ea typeface="+mn-lt"/>
                <a:cs typeface="+mn-lt"/>
              </a:rPr>
              <a:t>et les </a:t>
            </a:r>
            <a:r>
              <a:rPr lang="fr-FR">
                <a:solidFill>
                  <a:srgbClr val="4472C4"/>
                </a:solidFill>
                <a:ea typeface="+mn-lt"/>
                <a:cs typeface="+mn-lt"/>
              </a:rPr>
              <a:t>ressources auxquels on peut recourir pour faire face </a:t>
            </a:r>
            <a:r>
              <a:rPr kumimoji="0" lang="fr-FR" b="0" u="none" strike="noStrike" kern="1200" cap="none" spc="0" normalizeH="0" baseline="0" noProof="0">
                <a:ln>
                  <a:noFill/>
                </a:ln>
                <a:solidFill>
                  <a:srgbClr val="4472C4"/>
                </a:solidFill>
                <a:effectLst/>
                <a:uLnTx/>
                <a:uFillTx/>
                <a:ea typeface="+mn-lt"/>
                <a:cs typeface="+mn-lt"/>
              </a:rPr>
              <a:t>à </a:t>
            </a:r>
            <a:r>
              <a:rPr lang="fr-FR">
                <a:solidFill>
                  <a:srgbClr val="4472C4"/>
                </a:solidFill>
                <a:ea typeface="+mn-lt"/>
                <a:cs typeface="+mn-lt"/>
              </a:rPr>
              <a:t>une telle situation)</a:t>
            </a:r>
            <a:endParaRPr lang="en-US">
              <a:solidFill>
                <a:srgbClr val="000000"/>
              </a:solidFill>
              <a:ea typeface="+mn-lt"/>
              <a:cs typeface="+mn-lt"/>
            </a:endParaRPr>
          </a:p>
          <a:p>
            <a:pPr algn="just">
              <a:tabLst>
                <a:tab pos="963930" algn="l"/>
              </a:tabLst>
              <a:defRPr/>
            </a:pPr>
            <a:endParaRPr lang="fr-FR">
              <a:solidFill>
                <a:srgbClr val="4472C4"/>
              </a:solidFill>
              <a:ea typeface="+mn-lt"/>
              <a:cs typeface="+mn-lt"/>
            </a:endParaRPr>
          </a:p>
          <a:p>
            <a:pPr marL="285750" indent="-285750" algn="just">
              <a:buFont typeface="Wingdings"/>
              <a:buChar char="Ø"/>
              <a:tabLst>
                <a:tab pos="963930" algn="l"/>
              </a:tabLst>
              <a:defRPr/>
            </a:pPr>
            <a:r>
              <a:rPr lang="fr-FR">
                <a:solidFill>
                  <a:srgbClr val="4472C4"/>
                </a:solidFill>
                <a:ea typeface="+mn-lt"/>
                <a:cs typeface="+mn-lt"/>
              </a:rPr>
              <a:t>Apporter un soutien moral aux collègues qui rencontrent des difficultés sur le plan professionnel ou personnel (par l’écoute active, l’empathie, le respect, etc.)</a:t>
            </a:r>
            <a:endParaRPr lang="en-US"/>
          </a:p>
          <a:p>
            <a:pPr algn="just">
              <a:tabLst>
                <a:tab pos="963930" algn="l"/>
              </a:tabLst>
              <a:defRPr/>
            </a:pPr>
            <a:endParaRPr lang="fr-FR">
              <a:solidFill>
                <a:srgbClr val="4472C4"/>
              </a:solidFill>
              <a:ea typeface="+mn-lt"/>
              <a:cs typeface="+mn-lt"/>
            </a:endParaRPr>
          </a:p>
          <a:p>
            <a:pPr marL="285750" indent="-285750" algn="just">
              <a:buFont typeface="Wingdings"/>
              <a:buChar char="Ø"/>
              <a:tabLst>
                <a:tab pos="963930" algn="l"/>
              </a:tabLst>
              <a:defRPr/>
            </a:pPr>
            <a:r>
              <a:rPr lang="fr-FR">
                <a:solidFill>
                  <a:srgbClr val="4472C4"/>
                </a:solidFill>
                <a:ea typeface="+mn-lt"/>
                <a:cs typeface="+mn-lt"/>
              </a:rPr>
              <a:t>Contribuer </a:t>
            </a:r>
            <a:r>
              <a:rPr kumimoji="0" lang="fr-FR" b="0" u="none" strike="noStrike" kern="1200" cap="none" spc="0" normalizeH="0" baseline="0" noProof="0">
                <a:ln>
                  <a:noFill/>
                </a:ln>
                <a:solidFill>
                  <a:srgbClr val="4472C4"/>
                </a:solidFill>
                <a:effectLst/>
                <a:uLnTx/>
                <a:uFillTx/>
                <a:ea typeface="+mn-lt"/>
                <a:cs typeface="+mn-lt"/>
              </a:rPr>
              <a:t>à </a:t>
            </a:r>
            <a:r>
              <a:rPr lang="fr-FR">
                <a:solidFill>
                  <a:srgbClr val="4472C4"/>
                </a:solidFill>
                <a:ea typeface="+mn-lt"/>
                <a:cs typeface="+mn-lt"/>
              </a:rPr>
              <a:t>désamorcer </a:t>
            </a:r>
            <a:r>
              <a:rPr kumimoji="0" lang="fr-FR" b="0" u="none" strike="noStrike" kern="1200" cap="none" spc="0" normalizeH="0" baseline="0" noProof="0">
                <a:ln>
                  <a:noFill/>
                </a:ln>
                <a:solidFill>
                  <a:srgbClr val="4472C4"/>
                </a:solidFill>
                <a:effectLst/>
                <a:uLnTx/>
                <a:uFillTx/>
                <a:ea typeface="+mn-lt"/>
                <a:cs typeface="+mn-lt"/>
              </a:rPr>
              <a:t>les </a:t>
            </a:r>
            <a:r>
              <a:rPr lang="fr-FR">
                <a:solidFill>
                  <a:srgbClr val="4472C4"/>
                </a:solidFill>
                <a:ea typeface="+mn-lt"/>
                <a:cs typeface="+mn-lt"/>
              </a:rPr>
              <a:t>tensions entre collègues (en apportant son concours à la conception </a:t>
            </a:r>
            <a:r>
              <a:rPr kumimoji="0" lang="fr-FR" b="0" u="none" strike="noStrike" kern="1200" cap="none" spc="0" normalizeH="0" baseline="0" noProof="0">
                <a:ln>
                  <a:noFill/>
                </a:ln>
                <a:solidFill>
                  <a:srgbClr val="4472C4"/>
                </a:solidFill>
                <a:effectLst/>
                <a:uLnTx/>
                <a:uFillTx/>
                <a:ea typeface="+mn-lt"/>
                <a:cs typeface="+mn-lt"/>
              </a:rPr>
              <a:t>et </a:t>
            </a:r>
            <a:r>
              <a:rPr lang="fr-FR">
                <a:solidFill>
                  <a:srgbClr val="4472C4"/>
                </a:solidFill>
                <a:ea typeface="+mn-lt"/>
                <a:cs typeface="+mn-lt"/>
              </a:rPr>
              <a:t>à l’organisation de campagnes d’information, d’activités sociales, etc.)</a:t>
            </a:r>
            <a:endParaRPr lang="fr-FR"/>
          </a:p>
          <a:p>
            <a:pPr>
              <a:lnSpc>
                <a:spcPct val="115000"/>
              </a:lnSpc>
              <a:spcAft>
                <a:spcPts val="800"/>
              </a:spcAft>
              <a:tabLst>
                <a:tab pos="963930" algn="l"/>
              </a:tabLst>
              <a:defRPr/>
            </a:pPr>
            <a:endParaRPr lang="en-US" sz="1800" b="0" u="none" strike="noStrike" kern="1200" cap="none" spc="0" normalizeH="0" baseline="0" noProof="0">
              <a:ln>
                <a:noFill/>
              </a:ln>
              <a:solidFill>
                <a:srgbClr val="4472C4"/>
              </a:solidFill>
              <a:effectLst/>
              <a:uLnTx/>
              <a:uFillTx/>
              <a:latin typeface="Trebuchet MS" panose="020B0603020202020204" pitchFamily="34" charset="0"/>
              <a:ea typeface="Arial" panose="020B0604020202020204" pitchFamily="34" charset="0"/>
              <a:cs typeface="Trebuchet MS" panose="020B0603020202020204" pitchFamily="34" charset="0"/>
            </a:endParaRPr>
          </a:p>
        </p:txBody>
      </p:sp>
    </p:spTree>
    <p:extLst>
      <p:ext uri="{BB962C8B-B14F-4D97-AF65-F5344CB8AC3E}">
        <p14:creationId xmlns:p14="http://schemas.microsoft.com/office/powerpoint/2010/main" val="2582753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C7D55CC-DA87-4F54-86D6-95CFCE947EA4}"/>
              </a:ext>
            </a:extLst>
          </p:cNvPr>
          <p:cNvSpPr>
            <a:spLocks noGrp="1"/>
          </p:cNvSpPr>
          <p:nvPr>
            <p:ph idx="1"/>
          </p:nvPr>
        </p:nvSpPr>
        <p:spPr/>
        <p:txBody>
          <a:bodyPr/>
          <a:lstStyle/>
          <a:p>
            <a:pPr marL="0" indent="0">
              <a:buNone/>
            </a:pPr>
            <a:endParaRPr lang="en-GB" noProof="0"/>
          </a:p>
          <a:p>
            <a:pPr marL="0" indent="0">
              <a:buNone/>
            </a:pPr>
            <a:endParaRPr lang="en-GB" noProof="0"/>
          </a:p>
          <a:p>
            <a:pPr marL="0" indent="0" algn="ctr">
              <a:buNone/>
            </a:pPr>
            <a:r>
              <a:rPr lang="en-GB" sz="4000" b="1" noProof="0">
                <a:solidFill>
                  <a:srgbClr val="0070C0"/>
                </a:solidFill>
              </a:rPr>
              <a:t>EXERCICE</a:t>
            </a:r>
          </a:p>
        </p:txBody>
      </p:sp>
    </p:spTree>
    <p:extLst>
      <p:ext uri="{BB962C8B-B14F-4D97-AF65-F5344CB8AC3E}">
        <p14:creationId xmlns:p14="http://schemas.microsoft.com/office/powerpoint/2010/main" val="91420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9379"/>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6FEDDA6-FE61-BF39-48F4-02C742A870AA}"/>
              </a:ext>
            </a:extLst>
          </p:cNvPr>
          <p:cNvSpPr/>
          <p:nvPr/>
        </p:nvSpPr>
        <p:spPr>
          <a:xfrm>
            <a:off x="419100" y="663672"/>
            <a:ext cx="11353800" cy="5225499"/>
          </a:xfrm>
          <a:prstGeom prst="roundRect">
            <a:avLst/>
          </a:prstGeom>
          <a:no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TextBox 12">
            <a:extLst>
              <a:ext uri="{FF2B5EF4-FFF2-40B4-BE49-F238E27FC236}">
                <a16:creationId xmlns:a16="http://schemas.microsoft.com/office/drawing/2014/main" id="{54EBC5BC-34E0-3E56-F38B-21971E519255}"/>
              </a:ext>
            </a:extLst>
          </p:cNvPr>
          <p:cNvSpPr txBox="1"/>
          <p:nvPr/>
        </p:nvSpPr>
        <p:spPr>
          <a:xfrm>
            <a:off x="598714" y="875764"/>
            <a:ext cx="10994572" cy="4524315"/>
          </a:xfrm>
          <a:prstGeom prst="rect">
            <a:avLst/>
          </a:prstGeom>
          <a:noFill/>
        </p:spPr>
        <p:txBody>
          <a:bodyPr wrap="square" lIns="91440" tIns="45720" rIns="91440" bIns="45720" anchor="t">
            <a:spAutoFit/>
          </a:bodyPr>
          <a:lstStyle/>
          <a:p>
            <a:endParaRPr lang="fr-FR">
              <a:solidFill>
                <a:schemeClr val="bg1"/>
              </a:solidFill>
            </a:endParaRPr>
          </a:p>
          <a:p>
            <a:r>
              <a:rPr lang="fr-FR">
                <a:solidFill>
                  <a:schemeClr val="bg1"/>
                </a:solidFill>
              </a:rPr>
              <a:t>DURÉE TOTALE DE L’EXERCICE : 2 heures 30</a:t>
            </a:r>
          </a:p>
          <a:p>
            <a:r>
              <a:rPr lang="fr-FR">
                <a:solidFill>
                  <a:schemeClr val="bg1"/>
                </a:solidFill>
              </a:rPr>
              <a:t>30 minutes	Présentation sur l’intégration des questions de genre dans les activités militaires </a:t>
            </a:r>
          </a:p>
          <a:p>
            <a:r>
              <a:rPr lang="fr-FR">
                <a:solidFill>
                  <a:schemeClr val="bg1"/>
                </a:solidFill>
              </a:rPr>
              <a:t>15 minutes	Pause</a:t>
            </a:r>
          </a:p>
          <a:p>
            <a:r>
              <a:rPr lang="fr-FR">
                <a:solidFill>
                  <a:schemeClr val="bg1"/>
                </a:solidFill>
              </a:rPr>
              <a:t>10 minutes	Introduction et formation des groupes</a:t>
            </a:r>
          </a:p>
          <a:p>
            <a:r>
              <a:rPr lang="fr-FR">
                <a:solidFill>
                  <a:schemeClr val="bg1"/>
                </a:solidFill>
              </a:rPr>
              <a:t>20 minutes	Examen de la présentation du </a:t>
            </a:r>
            <a:r>
              <a:rPr lang="fr-FR" err="1">
                <a:solidFill>
                  <a:schemeClr val="bg1"/>
                </a:solidFill>
              </a:rPr>
              <a:t>Carana</a:t>
            </a:r>
            <a:r>
              <a:rPr lang="fr-FR">
                <a:solidFill>
                  <a:schemeClr val="bg1"/>
                </a:solidFill>
              </a:rPr>
              <a:t> et du cadre de l’étude de cas </a:t>
            </a:r>
          </a:p>
          <a:p>
            <a:r>
              <a:rPr lang="fr-FR">
                <a:solidFill>
                  <a:schemeClr val="bg1"/>
                </a:solidFill>
              </a:rPr>
              <a:t>30 minutes	Discussions en groupes et préparation des réponses </a:t>
            </a:r>
          </a:p>
          <a:p>
            <a:r>
              <a:rPr lang="fr-FR">
                <a:solidFill>
                  <a:schemeClr val="bg1"/>
                </a:solidFill>
              </a:rPr>
              <a:t>45 minutes	Présentation des conclusions et bilan</a:t>
            </a:r>
          </a:p>
          <a:p>
            <a:endParaRPr lang="fr-FR">
              <a:solidFill>
                <a:schemeClr val="bg1"/>
              </a:solidFill>
            </a:endParaRPr>
          </a:p>
          <a:p>
            <a:endParaRPr lang="fr-FR">
              <a:solidFill>
                <a:schemeClr val="bg1"/>
              </a:solidFill>
            </a:endParaRPr>
          </a:p>
          <a:p>
            <a:r>
              <a:rPr lang="fr-FR">
                <a:solidFill>
                  <a:schemeClr val="bg1"/>
                </a:solidFill>
              </a:rPr>
              <a:t>DOCUMENTS D’APPUI</a:t>
            </a:r>
          </a:p>
          <a:p>
            <a:pPr marL="342900" indent="-342900">
              <a:buAutoNum type="arabicPeriod"/>
            </a:pPr>
            <a:r>
              <a:rPr lang="fr-FR">
                <a:solidFill>
                  <a:schemeClr val="bg1"/>
                </a:solidFill>
              </a:rPr>
              <a:t>Présentation du </a:t>
            </a:r>
            <a:r>
              <a:rPr lang="fr-FR" err="1">
                <a:solidFill>
                  <a:schemeClr val="bg1"/>
                </a:solidFill>
              </a:rPr>
              <a:t>Carana</a:t>
            </a:r>
            <a:endParaRPr lang="fr-FR" err="1">
              <a:solidFill>
                <a:schemeClr val="bg1"/>
              </a:solidFill>
              <a:ea typeface="Calibri"/>
              <a:cs typeface="Calibri"/>
            </a:endParaRPr>
          </a:p>
          <a:p>
            <a:pPr marL="342900" indent="-342900">
              <a:buAutoNum type="arabicPeriod"/>
            </a:pPr>
            <a:r>
              <a:rPr lang="fr-FR">
                <a:solidFill>
                  <a:schemeClr val="bg1"/>
                </a:solidFill>
              </a:rPr>
              <a:t>Cadre de l’étude de ca</a:t>
            </a:r>
            <a:endParaRPr lang="fr-FR">
              <a:solidFill>
                <a:schemeClr val="bg1"/>
              </a:solidFill>
              <a:ea typeface="Calibri"/>
              <a:cs typeface="Calibri"/>
            </a:endParaRPr>
          </a:p>
          <a:p>
            <a:pPr marL="342900" indent="-342900">
              <a:buAutoNum type="arabicPeriod"/>
            </a:pPr>
            <a:r>
              <a:rPr lang="fr-FR">
                <a:solidFill>
                  <a:schemeClr val="bg1"/>
                </a:solidFill>
              </a:rPr>
              <a:t>Vue d’ensemble de l’exercice</a:t>
            </a:r>
            <a:endParaRPr lang="fr-FR">
              <a:solidFill>
                <a:schemeClr val="bg1"/>
              </a:solidFill>
              <a:ea typeface="Calibri"/>
              <a:cs typeface="Calibri"/>
            </a:endParaRPr>
          </a:p>
          <a:p>
            <a:pPr marL="342900" indent="-342900">
              <a:buAutoNum type="arabicPeriod"/>
            </a:pPr>
            <a:endParaRPr lang="fr-FR">
              <a:solidFill>
                <a:schemeClr val="bg1"/>
              </a:solidFill>
              <a:ea typeface="Calibri"/>
              <a:cs typeface="Calibri"/>
            </a:endParaRPr>
          </a:p>
          <a:p>
            <a:endParaRPr lang="fr-FR">
              <a:solidFill>
                <a:schemeClr val="bg1"/>
              </a:solidFill>
            </a:endParaRPr>
          </a:p>
        </p:txBody>
      </p:sp>
      <p:sp>
        <p:nvSpPr>
          <p:cNvPr id="3" name="ZoneTexte 2">
            <a:extLst>
              <a:ext uri="{FF2B5EF4-FFF2-40B4-BE49-F238E27FC236}">
                <a16:creationId xmlns:a16="http://schemas.microsoft.com/office/drawing/2014/main" id="{12E2B9EC-0001-8E2D-38F5-5902A3F0894C}"/>
              </a:ext>
            </a:extLst>
          </p:cNvPr>
          <p:cNvSpPr txBox="1"/>
          <p:nvPr/>
        </p:nvSpPr>
        <p:spPr>
          <a:xfrm>
            <a:off x="5208627" y="3860474"/>
            <a:ext cx="5854212"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a:solidFill>
                  <a:schemeClr val="bg1"/>
                </a:solidFill>
              </a:rPr>
              <a:t>4.   Liste de contrôle</a:t>
            </a:r>
          </a:p>
          <a:p>
            <a:r>
              <a:rPr lang="fr-FR">
                <a:solidFill>
                  <a:schemeClr val="bg1"/>
                </a:solidFill>
              </a:rPr>
              <a:t>5.   Référentiel de valeurs et de comportements de l’ONU</a:t>
            </a:r>
          </a:p>
        </p:txBody>
      </p:sp>
    </p:spTree>
    <p:extLst>
      <p:ext uri="{BB962C8B-B14F-4D97-AF65-F5344CB8AC3E}">
        <p14:creationId xmlns:p14="http://schemas.microsoft.com/office/powerpoint/2010/main" val="15887509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5C4319-256A-48DE-B758-154951F0C3B1}"/>
              </a:ext>
            </a:extLst>
          </p:cNvPr>
          <p:cNvSpPr>
            <a:spLocks noGrp="1"/>
          </p:cNvSpPr>
          <p:nvPr>
            <p:ph type="title"/>
          </p:nvPr>
        </p:nvSpPr>
        <p:spPr/>
        <p:txBody>
          <a:bodyPr/>
          <a:lstStyle/>
          <a:p>
            <a:r>
              <a:rPr lang="en-GB"/>
              <a:t>Cadre</a:t>
            </a:r>
            <a:endParaRPr lang="en-GB" noProof="0"/>
          </a:p>
        </p:txBody>
      </p:sp>
      <p:sp>
        <p:nvSpPr>
          <p:cNvPr id="9" name="ZoneTexte 8">
            <a:extLst>
              <a:ext uri="{FF2B5EF4-FFF2-40B4-BE49-F238E27FC236}">
                <a16:creationId xmlns:a16="http://schemas.microsoft.com/office/drawing/2014/main" id="{98A243FC-2D20-4365-B288-6BF873D1B7BF}"/>
              </a:ext>
            </a:extLst>
          </p:cNvPr>
          <p:cNvSpPr txBox="1"/>
          <p:nvPr/>
        </p:nvSpPr>
        <p:spPr>
          <a:xfrm>
            <a:off x="279429" y="1690688"/>
            <a:ext cx="11523103" cy="4524315"/>
          </a:xfrm>
          <a:prstGeom prst="rect">
            <a:avLst/>
          </a:prstGeom>
          <a:noFill/>
        </p:spPr>
        <p:txBody>
          <a:bodyPr wrap="square" lIns="91440" tIns="45720" rIns="91440" bIns="45720" anchor="t">
            <a:spAutoFit/>
          </a:bodyPr>
          <a:lstStyle/>
          <a:p>
            <a:pPr algn="just"/>
            <a:r>
              <a:rPr lang="en-GB" b="1" err="1">
                <a:ea typeface="+mn-lt"/>
                <a:cs typeface="+mn-lt"/>
              </a:rPr>
              <a:t>Contexte</a:t>
            </a:r>
            <a:r>
              <a:rPr lang="en-GB" b="1">
                <a:ea typeface="+mn-lt"/>
                <a:cs typeface="+mn-lt"/>
              </a:rPr>
              <a:t> :</a:t>
            </a:r>
            <a:r>
              <a:rPr lang="en-GB">
                <a:ea typeface="+mn-lt"/>
                <a:cs typeface="+mn-lt"/>
              </a:rPr>
              <a:t> Vous </a:t>
            </a:r>
            <a:r>
              <a:rPr lang="en-GB" err="1">
                <a:ea typeface="+mn-lt"/>
                <a:cs typeface="+mn-lt"/>
              </a:rPr>
              <a:t>êtes</a:t>
            </a:r>
            <a:r>
              <a:rPr lang="en-GB">
                <a:ea typeface="+mn-lt"/>
                <a:cs typeface="+mn-lt"/>
              </a:rPr>
              <a:t> caporal(e) dans </a:t>
            </a:r>
            <a:r>
              <a:rPr lang="en-GB" err="1">
                <a:ea typeface="+mn-lt"/>
                <a:cs typeface="+mn-lt"/>
              </a:rPr>
              <a:t>votre</a:t>
            </a:r>
            <a:r>
              <a:rPr lang="en-GB">
                <a:ea typeface="+mn-lt"/>
                <a:cs typeface="+mn-lt"/>
              </a:rPr>
              <a:t> </a:t>
            </a:r>
            <a:r>
              <a:rPr lang="en-GB" err="1">
                <a:ea typeface="+mn-lt"/>
                <a:cs typeface="+mn-lt"/>
              </a:rPr>
              <a:t>bataillon</a:t>
            </a:r>
            <a:r>
              <a:rPr lang="en-GB">
                <a:ea typeface="+mn-lt"/>
                <a:cs typeface="+mn-lt"/>
              </a:rPr>
              <a:t> </a:t>
            </a:r>
            <a:r>
              <a:rPr lang="en-GB" err="1">
                <a:ea typeface="+mn-lt"/>
                <a:cs typeface="+mn-lt"/>
              </a:rPr>
              <a:t>d’infanterie</a:t>
            </a:r>
            <a:r>
              <a:rPr lang="en-GB">
                <a:ea typeface="+mn-lt"/>
                <a:cs typeface="+mn-lt"/>
              </a:rPr>
              <a:t>. Vous </a:t>
            </a:r>
            <a:r>
              <a:rPr lang="en-GB" err="1">
                <a:ea typeface="+mn-lt"/>
                <a:cs typeface="+mn-lt"/>
              </a:rPr>
              <a:t>êtes</a:t>
            </a:r>
            <a:r>
              <a:rPr lang="en-GB">
                <a:ea typeface="+mn-lt"/>
                <a:cs typeface="+mn-lt"/>
              </a:rPr>
              <a:t> </a:t>
            </a:r>
            <a:r>
              <a:rPr lang="en-GB" err="1">
                <a:ea typeface="+mn-lt"/>
                <a:cs typeface="+mn-lt"/>
              </a:rPr>
              <a:t>déployé</a:t>
            </a:r>
            <a:r>
              <a:rPr lang="en-GB">
                <a:ea typeface="+mn-lt"/>
                <a:cs typeface="+mn-lt"/>
              </a:rPr>
              <a:t>(e) </a:t>
            </a:r>
            <a:r>
              <a:rPr lang="en-GB" err="1">
                <a:ea typeface="+mn-lt"/>
                <a:cs typeface="+mn-lt"/>
              </a:rPr>
              <a:t>auprès</a:t>
            </a:r>
            <a:r>
              <a:rPr lang="en-GB">
                <a:ea typeface="+mn-lt"/>
                <a:cs typeface="+mn-lt"/>
              </a:rPr>
              <a:t> de la Mission </a:t>
            </a:r>
            <a:r>
              <a:rPr lang="en-GB" err="1">
                <a:ea typeface="+mn-lt"/>
                <a:cs typeface="+mn-lt"/>
              </a:rPr>
              <a:t>depuis</a:t>
            </a:r>
            <a:r>
              <a:rPr lang="en-GB">
                <a:ea typeface="+mn-lt"/>
                <a:cs typeface="+mn-lt"/>
              </a:rPr>
              <a:t> 5 </a:t>
            </a:r>
            <a:r>
              <a:rPr lang="en-GB" err="1">
                <a:ea typeface="+mn-lt"/>
                <a:cs typeface="+mn-lt"/>
              </a:rPr>
              <a:t>mois</a:t>
            </a:r>
            <a:r>
              <a:rPr lang="en-GB">
                <a:ea typeface="+mn-lt"/>
                <a:cs typeface="+mn-lt"/>
              </a:rPr>
              <a:t>. Il </a:t>
            </a:r>
            <a:r>
              <a:rPr lang="en-GB" err="1">
                <a:ea typeface="+mn-lt"/>
                <a:cs typeface="+mn-lt"/>
              </a:rPr>
              <a:t>s’agit</a:t>
            </a:r>
            <a:r>
              <a:rPr lang="en-GB">
                <a:ea typeface="+mn-lt"/>
                <a:cs typeface="+mn-lt"/>
              </a:rPr>
              <a:t> de </a:t>
            </a:r>
            <a:r>
              <a:rPr lang="en-GB" err="1">
                <a:ea typeface="+mn-lt"/>
                <a:cs typeface="+mn-lt"/>
              </a:rPr>
              <a:t>votre</a:t>
            </a:r>
            <a:r>
              <a:rPr lang="en-GB">
                <a:ea typeface="+mn-lt"/>
                <a:cs typeface="+mn-lt"/>
              </a:rPr>
              <a:t> </a:t>
            </a:r>
            <a:r>
              <a:rPr lang="en-GB" err="1">
                <a:ea typeface="+mn-lt"/>
                <a:cs typeface="+mn-lt"/>
              </a:rPr>
              <a:t>troisième</a:t>
            </a:r>
            <a:r>
              <a:rPr lang="en-GB">
                <a:ea typeface="+mn-lt"/>
                <a:cs typeface="+mn-lt"/>
              </a:rPr>
              <a:t> </a:t>
            </a:r>
            <a:r>
              <a:rPr lang="en-GB" err="1">
                <a:ea typeface="+mn-lt"/>
                <a:cs typeface="+mn-lt"/>
              </a:rPr>
              <a:t>déploiement</a:t>
            </a:r>
            <a:r>
              <a:rPr lang="en-GB">
                <a:ea typeface="+mn-lt"/>
                <a:cs typeface="+mn-lt"/>
              </a:rPr>
              <a:t> dans le cadre </a:t>
            </a:r>
            <a:r>
              <a:rPr lang="en-GB" err="1">
                <a:ea typeface="+mn-lt"/>
                <a:cs typeface="+mn-lt"/>
              </a:rPr>
              <a:t>d’une</a:t>
            </a:r>
            <a:r>
              <a:rPr lang="en-GB">
                <a:ea typeface="+mn-lt"/>
                <a:cs typeface="+mn-lt"/>
              </a:rPr>
              <a:t> mission de </a:t>
            </a:r>
            <a:r>
              <a:rPr lang="en-GB" err="1">
                <a:ea typeface="+mn-lt"/>
                <a:cs typeface="+mn-lt"/>
              </a:rPr>
              <a:t>maintien</a:t>
            </a:r>
            <a:r>
              <a:rPr lang="en-GB">
                <a:ea typeface="+mn-lt"/>
                <a:cs typeface="+mn-lt"/>
              </a:rPr>
              <a:t> de la </a:t>
            </a:r>
            <a:r>
              <a:rPr lang="en-GB" err="1">
                <a:ea typeface="+mn-lt"/>
                <a:cs typeface="+mn-lt"/>
              </a:rPr>
              <a:t>paix</a:t>
            </a:r>
            <a:r>
              <a:rPr lang="en-GB">
                <a:ea typeface="+mn-lt"/>
                <a:cs typeface="+mn-lt"/>
              </a:rPr>
              <a:t>. Un </a:t>
            </a:r>
            <a:r>
              <a:rPr lang="en-GB" err="1">
                <a:ea typeface="+mn-lt"/>
                <a:cs typeface="+mn-lt"/>
              </a:rPr>
              <a:t>sergent</a:t>
            </a:r>
            <a:r>
              <a:rPr lang="en-GB">
                <a:ea typeface="+mn-lt"/>
                <a:cs typeface="+mn-lt"/>
              </a:rPr>
              <a:t> de </a:t>
            </a:r>
            <a:r>
              <a:rPr lang="en-GB" err="1">
                <a:ea typeface="+mn-lt"/>
                <a:cs typeface="+mn-lt"/>
              </a:rPr>
              <a:t>votre</a:t>
            </a:r>
            <a:r>
              <a:rPr lang="en-GB">
                <a:ea typeface="+mn-lt"/>
                <a:cs typeface="+mn-lt"/>
              </a:rPr>
              <a:t> </a:t>
            </a:r>
            <a:r>
              <a:rPr lang="en-GB" err="1">
                <a:ea typeface="+mn-lt"/>
                <a:cs typeface="+mn-lt"/>
              </a:rPr>
              <a:t>bataillon</a:t>
            </a:r>
            <a:r>
              <a:rPr lang="en-GB">
                <a:ea typeface="+mn-lt"/>
                <a:cs typeface="+mn-lt"/>
              </a:rPr>
              <a:t> fait des remarques </a:t>
            </a:r>
            <a:r>
              <a:rPr lang="en-GB" err="1">
                <a:ea typeface="+mn-lt"/>
                <a:cs typeface="+mn-lt"/>
              </a:rPr>
              <a:t>sexistes</a:t>
            </a:r>
            <a:r>
              <a:rPr lang="en-GB">
                <a:ea typeface="+mn-lt"/>
                <a:cs typeface="+mn-lt"/>
              </a:rPr>
              <a:t> sur le travail des </a:t>
            </a:r>
            <a:r>
              <a:rPr lang="en-GB" err="1">
                <a:ea typeface="+mn-lt"/>
                <a:cs typeface="+mn-lt"/>
              </a:rPr>
              <a:t>soldates</a:t>
            </a:r>
            <a:r>
              <a:rPr lang="en-GB">
                <a:ea typeface="+mn-lt"/>
                <a:cs typeface="+mn-lt"/>
              </a:rPr>
              <a:t> de la </a:t>
            </a:r>
            <a:r>
              <a:rPr lang="en-GB" err="1">
                <a:ea typeface="+mn-lt"/>
                <a:cs typeface="+mn-lt"/>
              </a:rPr>
              <a:t>paix</a:t>
            </a:r>
            <a:r>
              <a:rPr lang="en-GB">
                <a:ea typeface="+mn-lt"/>
                <a:cs typeface="+mn-lt"/>
              </a:rPr>
              <a:t>. Il </a:t>
            </a:r>
            <a:r>
              <a:rPr lang="en-GB" err="1">
                <a:ea typeface="+mn-lt"/>
                <a:cs typeface="+mn-lt"/>
              </a:rPr>
              <a:t>affirme</a:t>
            </a:r>
            <a:r>
              <a:rPr lang="en-GB">
                <a:ea typeface="+mn-lt"/>
                <a:cs typeface="+mn-lt"/>
              </a:rPr>
              <a:t> </a:t>
            </a:r>
            <a:r>
              <a:rPr lang="en-GB" err="1">
                <a:ea typeface="+mn-lt"/>
                <a:cs typeface="+mn-lt"/>
              </a:rPr>
              <a:t>souvent</a:t>
            </a:r>
            <a:r>
              <a:rPr lang="en-GB">
                <a:ea typeface="+mn-lt"/>
                <a:cs typeface="+mn-lt"/>
              </a:rPr>
              <a:t> que les femmes constituent un danger pour les </a:t>
            </a:r>
            <a:r>
              <a:rPr lang="en-GB" err="1">
                <a:ea typeface="+mn-lt"/>
                <a:cs typeface="+mn-lt"/>
              </a:rPr>
              <a:t>soldats</a:t>
            </a:r>
            <a:r>
              <a:rPr lang="en-GB">
                <a:ea typeface="+mn-lt"/>
                <a:cs typeface="+mn-lt"/>
              </a:rPr>
              <a:t> du </a:t>
            </a:r>
            <a:r>
              <a:rPr lang="en-GB" err="1">
                <a:ea typeface="+mn-lt"/>
                <a:cs typeface="+mn-lt"/>
              </a:rPr>
              <a:t>bataillon</a:t>
            </a:r>
            <a:r>
              <a:rPr lang="en-GB">
                <a:ea typeface="+mn-lt"/>
                <a:cs typeface="+mn-lt"/>
              </a:rPr>
              <a:t> et pour toute la Mission, </a:t>
            </a:r>
            <a:r>
              <a:rPr lang="en-GB" err="1">
                <a:ea typeface="+mn-lt"/>
                <a:cs typeface="+mn-lt"/>
              </a:rPr>
              <a:t>parce</a:t>
            </a:r>
            <a:r>
              <a:rPr lang="en-GB">
                <a:ea typeface="+mn-lt"/>
                <a:cs typeface="+mn-lt"/>
              </a:rPr>
              <a:t> </a:t>
            </a:r>
            <a:r>
              <a:rPr lang="en-GB" err="1">
                <a:ea typeface="+mn-lt"/>
                <a:cs typeface="+mn-lt"/>
              </a:rPr>
              <a:t>qu’elles</a:t>
            </a:r>
            <a:r>
              <a:rPr lang="en-GB">
                <a:ea typeface="+mn-lt"/>
                <a:cs typeface="+mn-lt"/>
              </a:rPr>
              <a:t> </a:t>
            </a:r>
            <a:r>
              <a:rPr lang="en-GB" err="1">
                <a:ea typeface="+mn-lt"/>
                <a:cs typeface="+mn-lt"/>
              </a:rPr>
              <a:t>sont</a:t>
            </a:r>
            <a:r>
              <a:rPr lang="en-GB">
                <a:ea typeface="+mn-lt"/>
                <a:cs typeface="+mn-lt"/>
              </a:rPr>
              <a:t> </a:t>
            </a:r>
            <a:r>
              <a:rPr lang="en-GB" err="1">
                <a:ea typeface="+mn-lt"/>
                <a:cs typeface="+mn-lt"/>
              </a:rPr>
              <a:t>incompétentes</a:t>
            </a:r>
            <a:r>
              <a:rPr lang="en-GB">
                <a:ea typeface="+mn-lt"/>
                <a:cs typeface="+mn-lt"/>
              </a:rPr>
              <a:t>, </a:t>
            </a:r>
            <a:r>
              <a:rPr lang="en-GB" err="1">
                <a:ea typeface="+mn-lt"/>
                <a:cs typeface="+mn-lt"/>
              </a:rPr>
              <a:t>vulnérables</a:t>
            </a:r>
            <a:r>
              <a:rPr lang="en-GB">
                <a:ea typeface="+mn-lt"/>
                <a:cs typeface="+mn-lt"/>
              </a:rPr>
              <a:t> et </a:t>
            </a:r>
            <a:r>
              <a:rPr lang="en-GB" err="1">
                <a:ea typeface="+mn-lt"/>
                <a:cs typeface="+mn-lt"/>
              </a:rPr>
              <a:t>faibles</a:t>
            </a:r>
            <a:r>
              <a:rPr lang="en-GB">
                <a:ea typeface="+mn-lt"/>
                <a:cs typeface="+mn-lt"/>
              </a:rPr>
              <a:t>. Il se plaint de devoir faire des </a:t>
            </a:r>
            <a:r>
              <a:rPr lang="en-GB" err="1">
                <a:ea typeface="+mn-lt"/>
                <a:cs typeface="+mn-lt"/>
              </a:rPr>
              <a:t>patrouilles</a:t>
            </a:r>
            <a:r>
              <a:rPr lang="en-GB">
                <a:ea typeface="+mn-lt"/>
                <a:cs typeface="+mn-lt"/>
              </a:rPr>
              <a:t> avec des femmes.</a:t>
            </a:r>
            <a:endParaRPr lang="fr-FR"/>
          </a:p>
          <a:p>
            <a:pPr algn="just"/>
            <a:endParaRPr lang="en-GB"/>
          </a:p>
          <a:p>
            <a:pPr algn="just"/>
            <a:r>
              <a:rPr lang="en-GB" b="1" err="1">
                <a:ea typeface="+mn-lt"/>
                <a:cs typeface="+mn-lt"/>
              </a:rPr>
              <a:t>Problème</a:t>
            </a:r>
            <a:r>
              <a:rPr lang="en-GB" b="1">
                <a:ea typeface="+mn-lt"/>
                <a:cs typeface="+mn-lt"/>
              </a:rPr>
              <a:t> :</a:t>
            </a:r>
            <a:r>
              <a:rPr lang="en-GB">
                <a:ea typeface="+mn-lt"/>
                <a:cs typeface="+mn-lt"/>
              </a:rPr>
              <a:t> </a:t>
            </a:r>
            <a:r>
              <a:rPr lang="en-GB" err="1">
                <a:ea typeface="+mn-lt"/>
                <a:cs typeface="+mn-lt"/>
              </a:rPr>
              <a:t>L’une</a:t>
            </a:r>
            <a:r>
              <a:rPr lang="en-GB">
                <a:ea typeface="+mn-lt"/>
                <a:cs typeface="+mn-lt"/>
              </a:rPr>
              <a:t> de </a:t>
            </a:r>
            <a:r>
              <a:rPr lang="en-GB" err="1">
                <a:ea typeface="+mn-lt"/>
                <a:cs typeface="+mn-lt"/>
              </a:rPr>
              <a:t>vos</a:t>
            </a:r>
            <a:r>
              <a:rPr lang="en-GB">
                <a:ea typeface="+mn-lt"/>
                <a:cs typeface="+mn-lt"/>
              </a:rPr>
              <a:t> </a:t>
            </a:r>
            <a:r>
              <a:rPr lang="en-GB" err="1">
                <a:ea typeface="+mn-lt"/>
                <a:cs typeface="+mn-lt"/>
              </a:rPr>
              <a:t>collègues</a:t>
            </a:r>
            <a:r>
              <a:rPr lang="en-GB">
                <a:ea typeface="+mn-lt"/>
                <a:cs typeface="+mn-lt"/>
              </a:rPr>
              <a:t>, </a:t>
            </a:r>
            <a:r>
              <a:rPr lang="en-GB" err="1">
                <a:ea typeface="+mn-lt"/>
                <a:cs typeface="+mn-lt"/>
              </a:rPr>
              <a:t>une</a:t>
            </a:r>
            <a:r>
              <a:rPr lang="en-GB">
                <a:ea typeface="+mn-lt"/>
                <a:cs typeface="+mn-lt"/>
              </a:rPr>
              <a:t> </a:t>
            </a:r>
            <a:r>
              <a:rPr lang="en-GB" err="1">
                <a:ea typeface="+mn-lt"/>
                <a:cs typeface="+mn-lt"/>
              </a:rPr>
              <a:t>soldate</a:t>
            </a:r>
            <a:r>
              <a:rPr lang="en-GB">
                <a:ea typeface="+mn-lt"/>
                <a:cs typeface="+mn-lt"/>
              </a:rPr>
              <a:t>, </a:t>
            </a:r>
            <a:r>
              <a:rPr lang="en-GB" err="1">
                <a:ea typeface="+mn-lt"/>
                <a:cs typeface="+mn-lt"/>
              </a:rPr>
              <a:t>est</a:t>
            </a:r>
            <a:r>
              <a:rPr lang="en-GB">
                <a:ea typeface="+mn-lt"/>
                <a:cs typeface="+mn-lt"/>
              </a:rPr>
              <a:t> </a:t>
            </a:r>
            <a:r>
              <a:rPr lang="en-GB" err="1">
                <a:ea typeface="+mn-lt"/>
                <a:cs typeface="+mn-lt"/>
              </a:rPr>
              <a:t>manifestement</a:t>
            </a:r>
            <a:r>
              <a:rPr lang="en-GB">
                <a:ea typeface="+mn-lt"/>
                <a:cs typeface="+mn-lt"/>
              </a:rPr>
              <a:t> mal à </a:t>
            </a:r>
            <a:r>
              <a:rPr lang="en-GB" err="1">
                <a:ea typeface="+mn-lt"/>
                <a:cs typeface="+mn-lt"/>
              </a:rPr>
              <a:t>l’aise</a:t>
            </a:r>
            <a:r>
              <a:rPr lang="en-GB">
                <a:ea typeface="+mn-lt"/>
                <a:cs typeface="+mn-lt"/>
              </a:rPr>
              <a:t> face à </a:t>
            </a:r>
            <a:r>
              <a:rPr lang="en-GB" err="1">
                <a:ea typeface="+mn-lt"/>
                <a:cs typeface="+mn-lt"/>
              </a:rPr>
              <a:t>ces</a:t>
            </a:r>
            <a:r>
              <a:rPr lang="en-GB">
                <a:ea typeface="+mn-lt"/>
                <a:cs typeface="+mn-lt"/>
              </a:rPr>
              <a:t> remarques. </a:t>
            </a:r>
            <a:r>
              <a:rPr lang="en-GB" err="1">
                <a:ea typeface="+mn-lt"/>
                <a:cs typeface="+mn-lt"/>
              </a:rPr>
              <a:t>C’est</a:t>
            </a:r>
            <a:r>
              <a:rPr lang="en-GB">
                <a:ea typeface="+mn-lt"/>
                <a:cs typeface="+mn-lt"/>
              </a:rPr>
              <a:t> la première </a:t>
            </a:r>
            <a:r>
              <a:rPr lang="en-GB" err="1">
                <a:ea typeface="+mn-lt"/>
                <a:cs typeface="+mn-lt"/>
              </a:rPr>
              <a:t>fois</a:t>
            </a:r>
            <a:r>
              <a:rPr lang="en-GB">
                <a:ea typeface="+mn-lt"/>
                <a:cs typeface="+mn-lt"/>
              </a:rPr>
              <a:t> </a:t>
            </a:r>
            <a:r>
              <a:rPr lang="en-GB" err="1">
                <a:ea typeface="+mn-lt"/>
                <a:cs typeface="+mn-lt"/>
              </a:rPr>
              <a:t>qu’elle</a:t>
            </a:r>
            <a:r>
              <a:rPr lang="en-GB">
                <a:ea typeface="+mn-lt"/>
                <a:cs typeface="+mn-lt"/>
              </a:rPr>
              <a:t> </a:t>
            </a:r>
            <a:r>
              <a:rPr lang="en-GB" err="1">
                <a:ea typeface="+mn-lt"/>
                <a:cs typeface="+mn-lt"/>
              </a:rPr>
              <a:t>est</a:t>
            </a:r>
            <a:r>
              <a:rPr lang="en-GB">
                <a:ea typeface="+mn-lt"/>
                <a:cs typeface="+mn-lt"/>
              </a:rPr>
              <a:t> </a:t>
            </a:r>
            <a:r>
              <a:rPr lang="en-GB" err="1">
                <a:ea typeface="+mn-lt"/>
                <a:cs typeface="+mn-lt"/>
              </a:rPr>
              <a:t>déployée</a:t>
            </a:r>
            <a:r>
              <a:rPr lang="en-GB">
                <a:ea typeface="+mn-lt"/>
                <a:cs typeface="+mn-lt"/>
              </a:rPr>
              <a:t> dans </a:t>
            </a:r>
            <a:r>
              <a:rPr lang="en-GB" err="1">
                <a:ea typeface="+mn-lt"/>
                <a:cs typeface="+mn-lt"/>
              </a:rPr>
              <a:t>une</a:t>
            </a:r>
            <a:r>
              <a:rPr lang="en-GB">
                <a:ea typeface="+mn-lt"/>
                <a:cs typeface="+mn-lt"/>
              </a:rPr>
              <a:t> mission. Vous </a:t>
            </a:r>
            <a:r>
              <a:rPr lang="en-GB" err="1">
                <a:ea typeface="+mn-lt"/>
                <a:cs typeface="+mn-lt"/>
              </a:rPr>
              <a:t>remarquez</a:t>
            </a:r>
            <a:r>
              <a:rPr lang="en-GB">
                <a:ea typeface="+mn-lt"/>
                <a:cs typeface="+mn-lt"/>
              </a:rPr>
              <a:t> </a:t>
            </a:r>
            <a:r>
              <a:rPr lang="en-GB" err="1">
                <a:ea typeface="+mn-lt"/>
                <a:cs typeface="+mn-lt"/>
              </a:rPr>
              <a:t>qu’elle</a:t>
            </a:r>
            <a:r>
              <a:rPr lang="en-GB">
                <a:ea typeface="+mn-lt"/>
                <a:cs typeface="+mn-lt"/>
              </a:rPr>
              <a:t> </a:t>
            </a:r>
            <a:r>
              <a:rPr lang="en-GB" err="1">
                <a:ea typeface="+mn-lt"/>
                <a:cs typeface="+mn-lt"/>
              </a:rPr>
              <a:t>essaye</a:t>
            </a:r>
            <a:r>
              <a:rPr lang="en-GB">
                <a:ea typeface="+mn-lt"/>
                <a:cs typeface="+mn-lt"/>
              </a:rPr>
              <a:t> </a:t>
            </a:r>
            <a:r>
              <a:rPr lang="en-GB" err="1">
                <a:ea typeface="+mn-lt"/>
                <a:cs typeface="+mn-lt"/>
              </a:rPr>
              <a:t>d’éviter</a:t>
            </a:r>
            <a:r>
              <a:rPr lang="en-GB">
                <a:ea typeface="+mn-lt"/>
                <a:cs typeface="+mn-lt"/>
              </a:rPr>
              <a:t> le </a:t>
            </a:r>
            <a:r>
              <a:rPr lang="en-GB" err="1">
                <a:ea typeface="+mn-lt"/>
                <a:cs typeface="+mn-lt"/>
              </a:rPr>
              <a:t>sergent</a:t>
            </a:r>
            <a:r>
              <a:rPr lang="en-GB">
                <a:ea typeface="+mn-lt"/>
                <a:cs typeface="+mn-lt"/>
              </a:rPr>
              <a:t> </a:t>
            </a:r>
            <a:r>
              <a:rPr lang="en-GB" err="1">
                <a:ea typeface="+mn-lt"/>
                <a:cs typeface="+mn-lt"/>
              </a:rPr>
              <a:t>mais</a:t>
            </a:r>
            <a:r>
              <a:rPr lang="en-GB">
                <a:ea typeface="+mn-lt"/>
                <a:cs typeface="+mn-lt"/>
              </a:rPr>
              <a:t> </a:t>
            </a:r>
            <a:r>
              <a:rPr lang="en-GB" err="1">
                <a:ea typeface="+mn-lt"/>
                <a:cs typeface="+mn-lt"/>
              </a:rPr>
              <a:t>qu’elle</a:t>
            </a:r>
            <a:r>
              <a:rPr lang="en-GB">
                <a:ea typeface="+mn-lt"/>
                <a:cs typeface="+mn-lt"/>
              </a:rPr>
              <a:t> </a:t>
            </a:r>
            <a:r>
              <a:rPr lang="en-GB" err="1">
                <a:ea typeface="+mn-lt"/>
                <a:cs typeface="+mn-lt"/>
              </a:rPr>
              <a:t>est</a:t>
            </a:r>
            <a:r>
              <a:rPr lang="en-GB">
                <a:ea typeface="+mn-lt"/>
                <a:cs typeface="+mn-lt"/>
              </a:rPr>
              <a:t> </a:t>
            </a:r>
            <a:r>
              <a:rPr lang="en-GB" err="1">
                <a:ea typeface="+mn-lt"/>
                <a:cs typeface="+mn-lt"/>
              </a:rPr>
              <a:t>parfois</a:t>
            </a:r>
            <a:r>
              <a:rPr lang="en-GB">
                <a:ea typeface="+mn-lt"/>
                <a:cs typeface="+mn-lt"/>
              </a:rPr>
              <a:t> </a:t>
            </a:r>
            <a:r>
              <a:rPr lang="en-GB" err="1">
                <a:ea typeface="+mn-lt"/>
                <a:cs typeface="+mn-lt"/>
              </a:rPr>
              <a:t>obligée</a:t>
            </a:r>
            <a:r>
              <a:rPr lang="en-GB">
                <a:ea typeface="+mn-lt"/>
                <a:cs typeface="+mn-lt"/>
              </a:rPr>
              <a:t> de le consulter </a:t>
            </a:r>
            <a:r>
              <a:rPr lang="en-GB" err="1">
                <a:ea typeface="+mn-lt"/>
                <a:cs typeface="+mn-lt"/>
              </a:rPr>
              <a:t>ou</a:t>
            </a:r>
            <a:r>
              <a:rPr lang="en-GB">
                <a:ea typeface="+mn-lt"/>
                <a:cs typeface="+mn-lt"/>
              </a:rPr>
              <a:t> de </a:t>
            </a:r>
            <a:r>
              <a:rPr lang="en-GB" err="1">
                <a:ea typeface="+mn-lt"/>
                <a:cs typeface="+mn-lt"/>
              </a:rPr>
              <a:t>travailler</a:t>
            </a:r>
            <a:r>
              <a:rPr lang="en-GB">
                <a:ea typeface="+mn-lt"/>
                <a:cs typeface="+mn-lt"/>
              </a:rPr>
              <a:t> avec </a:t>
            </a:r>
            <a:r>
              <a:rPr lang="en-GB" err="1">
                <a:ea typeface="+mn-lt"/>
                <a:cs typeface="+mn-lt"/>
              </a:rPr>
              <a:t>lui</a:t>
            </a:r>
            <a:r>
              <a:rPr lang="en-GB">
                <a:ea typeface="+mn-lt"/>
                <a:cs typeface="+mn-lt"/>
              </a:rPr>
              <a:t>. Un jour, </a:t>
            </a:r>
            <a:r>
              <a:rPr lang="en-GB" err="1">
                <a:ea typeface="+mn-lt"/>
                <a:cs typeface="+mn-lt"/>
              </a:rPr>
              <a:t>vous</a:t>
            </a:r>
            <a:r>
              <a:rPr lang="en-GB">
                <a:ea typeface="+mn-lt"/>
                <a:cs typeface="+mn-lt"/>
              </a:rPr>
              <a:t> la </a:t>
            </a:r>
            <a:r>
              <a:rPr lang="en-GB" err="1">
                <a:ea typeface="+mn-lt"/>
                <a:cs typeface="+mn-lt"/>
              </a:rPr>
              <a:t>voyez</a:t>
            </a:r>
            <a:r>
              <a:rPr lang="en-GB">
                <a:ea typeface="+mn-lt"/>
                <a:cs typeface="+mn-lt"/>
              </a:rPr>
              <a:t> à son bureau, très </a:t>
            </a:r>
            <a:r>
              <a:rPr lang="en-GB" err="1">
                <a:ea typeface="+mn-lt"/>
                <a:cs typeface="+mn-lt"/>
              </a:rPr>
              <a:t>contrariée</a:t>
            </a:r>
            <a:r>
              <a:rPr lang="en-GB">
                <a:ea typeface="+mn-lt"/>
                <a:cs typeface="+mn-lt"/>
              </a:rPr>
              <a:t>. Vous </a:t>
            </a:r>
            <a:r>
              <a:rPr lang="en-GB" err="1">
                <a:ea typeface="+mn-lt"/>
                <a:cs typeface="+mn-lt"/>
              </a:rPr>
              <a:t>lui</a:t>
            </a:r>
            <a:r>
              <a:rPr lang="en-GB">
                <a:ea typeface="+mn-lt"/>
                <a:cs typeface="+mn-lt"/>
              </a:rPr>
              <a:t> </a:t>
            </a:r>
            <a:r>
              <a:rPr lang="en-GB" err="1">
                <a:ea typeface="+mn-lt"/>
                <a:cs typeface="+mn-lt"/>
              </a:rPr>
              <a:t>demandez</a:t>
            </a:r>
            <a:r>
              <a:rPr lang="en-GB">
                <a:ea typeface="+mn-lt"/>
                <a:cs typeface="+mn-lt"/>
              </a:rPr>
              <a:t> </a:t>
            </a:r>
            <a:r>
              <a:rPr lang="en-GB" err="1">
                <a:ea typeface="+mn-lt"/>
                <a:cs typeface="+mn-lt"/>
              </a:rPr>
              <a:t>ce</a:t>
            </a:r>
            <a:r>
              <a:rPr lang="en-GB">
                <a:ea typeface="+mn-lt"/>
                <a:cs typeface="+mn-lt"/>
              </a:rPr>
              <a:t> qui se passe, et </a:t>
            </a:r>
            <a:r>
              <a:rPr lang="en-GB" err="1">
                <a:ea typeface="+mn-lt"/>
                <a:cs typeface="+mn-lt"/>
              </a:rPr>
              <a:t>elle</a:t>
            </a:r>
            <a:r>
              <a:rPr lang="en-GB">
                <a:ea typeface="+mn-lt"/>
                <a:cs typeface="+mn-lt"/>
              </a:rPr>
              <a:t> se </a:t>
            </a:r>
            <a:r>
              <a:rPr lang="en-GB" err="1">
                <a:ea typeface="+mn-lt"/>
                <a:cs typeface="+mn-lt"/>
              </a:rPr>
              <a:t>confie</a:t>
            </a:r>
            <a:r>
              <a:rPr lang="en-GB">
                <a:ea typeface="+mn-lt"/>
                <a:cs typeface="+mn-lt"/>
              </a:rPr>
              <a:t> </a:t>
            </a:r>
            <a:r>
              <a:rPr lang="en-GB" err="1">
                <a:ea typeface="+mn-lt"/>
                <a:cs typeface="+mn-lt"/>
              </a:rPr>
              <a:t>en</a:t>
            </a:r>
            <a:r>
              <a:rPr lang="en-GB">
                <a:ea typeface="+mn-lt"/>
                <a:cs typeface="+mn-lt"/>
              </a:rPr>
              <a:t> </a:t>
            </a:r>
            <a:r>
              <a:rPr lang="en-GB" err="1">
                <a:ea typeface="+mn-lt"/>
                <a:cs typeface="+mn-lt"/>
              </a:rPr>
              <a:t>vous</a:t>
            </a:r>
            <a:r>
              <a:rPr lang="en-GB">
                <a:ea typeface="+mn-lt"/>
                <a:cs typeface="+mn-lt"/>
              </a:rPr>
              <a:t> </a:t>
            </a:r>
            <a:r>
              <a:rPr lang="en-GB" err="1">
                <a:ea typeface="+mn-lt"/>
                <a:cs typeface="+mn-lt"/>
              </a:rPr>
              <a:t>disant</a:t>
            </a:r>
            <a:r>
              <a:rPr lang="en-GB">
                <a:ea typeface="+mn-lt"/>
                <a:cs typeface="+mn-lt"/>
              </a:rPr>
              <a:t> que le </a:t>
            </a:r>
            <a:r>
              <a:rPr lang="en-GB" err="1">
                <a:ea typeface="+mn-lt"/>
                <a:cs typeface="+mn-lt"/>
              </a:rPr>
              <a:t>sergent</a:t>
            </a:r>
            <a:r>
              <a:rPr lang="en-GB">
                <a:ea typeface="+mn-lt"/>
                <a:cs typeface="+mn-lt"/>
              </a:rPr>
              <a:t> a </a:t>
            </a:r>
            <a:r>
              <a:rPr lang="en-GB" err="1">
                <a:ea typeface="+mn-lt"/>
                <a:cs typeface="+mn-lt"/>
              </a:rPr>
              <a:t>vivement</a:t>
            </a:r>
            <a:r>
              <a:rPr lang="en-GB">
                <a:ea typeface="+mn-lt"/>
                <a:cs typeface="+mn-lt"/>
              </a:rPr>
              <a:t> </a:t>
            </a:r>
            <a:r>
              <a:rPr lang="en-GB" err="1">
                <a:ea typeface="+mn-lt"/>
                <a:cs typeface="+mn-lt"/>
              </a:rPr>
              <a:t>critiqué</a:t>
            </a:r>
            <a:r>
              <a:rPr lang="en-GB">
                <a:ea typeface="+mn-lt"/>
                <a:cs typeface="+mn-lt"/>
              </a:rPr>
              <a:t> le rapport de </a:t>
            </a:r>
            <a:r>
              <a:rPr lang="en-GB" err="1">
                <a:ea typeface="+mn-lt"/>
                <a:cs typeface="+mn-lt"/>
              </a:rPr>
              <a:t>patrouille</a:t>
            </a:r>
            <a:r>
              <a:rPr lang="en-GB">
                <a:ea typeface="+mn-lt"/>
                <a:cs typeface="+mn-lt"/>
              </a:rPr>
              <a:t> </a:t>
            </a:r>
            <a:r>
              <a:rPr lang="en-GB" err="1">
                <a:ea typeface="+mn-lt"/>
                <a:cs typeface="+mn-lt"/>
              </a:rPr>
              <a:t>qu’elle</a:t>
            </a:r>
            <a:r>
              <a:rPr lang="en-GB">
                <a:ea typeface="+mn-lt"/>
                <a:cs typeface="+mn-lt"/>
              </a:rPr>
              <a:t> </a:t>
            </a:r>
            <a:r>
              <a:rPr lang="en-GB" err="1">
                <a:ea typeface="+mn-lt"/>
                <a:cs typeface="+mn-lt"/>
              </a:rPr>
              <a:t>avait</a:t>
            </a:r>
            <a:r>
              <a:rPr lang="en-GB">
                <a:ea typeface="+mn-lt"/>
                <a:cs typeface="+mn-lt"/>
              </a:rPr>
              <a:t> </a:t>
            </a:r>
            <a:r>
              <a:rPr lang="en-GB" err="1">
                <a:ea typeface="+mn-lt"/>
                <a:cs typeface="+mn-lt"/>
              </a:rPr>
              <a:t>établi</a:t>
            </a:r>
            <a:r>
              <a:rPr lang="en-GB">
                <a:ea typeface="+mn-lt"/>
                <a:cs typeface="+mn-lt"/>
              </a:rPr>
              <a:t> avec </a:t>
            </a:r>
            <a:r>
              <a:rPr lang="en-GB" err="1">
                <a:ea typeface="+mn-lt"/>
                <a:cs typeface="+mn-lt"/>
              </a:rPr>
              <a:t>une</a:t>
            </a:r>
            <a:r>
              <a:rPr lang="en-GB">
                <a:ea typeface="+mn-lt"/>
                <a:cs typeface="+mn-lt"/>
              </a:rPr>
              <a:t> </a:t>
            </a:r>
            <a:r>
              <a:rPr lang="en-GB" err="1">
                <a:ea typeface="+mn-lt"/>
                <a:cs typeface="+mn-lt"/>
              </a:rPr>
              <a:t>autre</a:t>
            </a:r>
            <a:r>
              <a:rPr lang="en-GB">
                <a:ea typeface="+mn-lt"/>
                <a:cs typeface="+mn-lt"/>
              </a:rPr>
              <a:t> </a:t>
            </a:r>
            <a:r>
              <a:rPr lang="en-GB" err="1">
                <a:ea typeface="+mn-lt"/>
                <a:cs typeface="+mn-lt"/>
              </a:rPr>
              <a:t>collègue</a:t>
            </a:r>
            <a:r>
              <a:rPr lang="en-GB">
                <a:ea typeface="+mn-lt"/>
                <a:cs typeface="+mn-lt"/>
              </a:rPr>
              <a:t>. Il </a:t>
            </a:r>
            <a:r>
              <a:rPr lang="en-GB" err="1">
                <a:ea typeface="+mn-lt"/>
                <a:cs typeface="+mn-lt"/>
              </a:rPr>
              <a:t>lui</a:t>
            </a:r>
            <a:r>
              <a:rPr lang="en-GB">
                <a:ea typeface="+mn-lt"/>
                <a:cs typeface="+mn-lt"/>
              </a:rPr>
              <a:t> </a:t>
            </a:r>
            <a:r>
              <a:rPr lang="en-GB" err="1">
                <a:ea typeface="+mn-lt"/>
                <a:cs typeface="+mn-lt"/>
              </a:rPr>
              <a:t>avait</a:t>
            </a:r>
            <a:r>
              <a:rPr lang="en-GB">
                <a:ea typeface="+mn-lt"/>
                <a:cs typeface="+mn-lt"/>
              </a:rPr>
              <a:t> </a:t>
            </a:r>
            <a:r>
              <a:rPr lang="en-GB" err="1">
                <a:ea typeface="+mn-lt"/>
                <a:cs typeface="+mn-lt"/>
              </a:rPr>
              <a:t>crié</a:t>
            </a:r>
            <a:r>
              <a:rPr lang="en-GB">
                <a:ea typeface="+mn-lt"/>
                <a:cs typeface="+mn-lt"/>
              </a:rPr>
              <a:t> dessus </a:t>
            </a:r>
            <a:r>
              <a:rPr lang="en-GB" err="1">
                <a:ea typeface="+mn-lt"/>
                <a:cs typeface="+mn-lt"/>
              </a:rPr>
              <a:t>en</a:t>
            </a:r>
            <a:r>
              <a:rPr lang="en-GB">
                <a:ea typeface="+mn-lt"/>
                <a:cs typeface="+mn-lt"/>
              </a:rPr>
              <a:t> </a:t>
            </a:r>
            <a:r>
              <a:rPr lang="en-GB" err="1">
                <a:ea typeface="+mn-lt"/>
                <a:cs typeface="+mn-lt"/>
              </a:rPr>
              <a:t>disant</a:t>
            </a:r>
            <a:r>
              <a:rPr lang="en-GB">
                <a:ea typeface="+mn-lt"/>
                <a:cs typeface="+mn-lt"/>
              </a:rPr>
              <a:t> que le rapport </a:t>
            </a:r>
            <a:r>
              <a:rPr lang="en-GB" err="1">
                <a:ea typeface="+mn-lt"/>
                <a:cs typeface="+mn-lt"/>
              </a:rPr>
              <a:t>n’était</a:t>
            </a:r>
            <a:r>
              <a:rPr lang="en-GB">
                <a:ea typeface="+mn-lt"/>
                <a:cs typeface="+mn-lt"/>
              </a:rPr>
              <a:t> pas bon et </a:t>
            </a:r>
            <a:r>
              <a:rPr lang="en-GB" err="1">
                <a:ea typeface="+mn-lt"/>
                <a:cs typeface="+mn-lt"/>
              </a:rPr>
              <a:t>qu’elle</a:t>
            </a:r>
            <a:r>
              <a:rPr lang="en-GB">
                <a:ea typeface="+mn-lt"/>
                <a:cs typeface="+mn-lt"/>
              </a:rPr>
              <a:t> </a:t>
            </a:r>
            <a:r>
              <a:rPr lang="en-GB" err="1">
                <a:ea typeface="+mn-lt"/>
                <a:cs typeface="+mn-lt"/>
              </a:rPr>
              <a:t>était</a:t>
            </a:r>
            <a:r>
              <a:rPr lang="en-GB">
                <a:ea typeface="+mn-lt"/>
                <a:cs typeface="+mn-lt"/>
              </a:rPr>
              <a:t> </a:t>
            </a:r>
            <a:r>
              <a:rPr lang="en-GB" err="1">
                <a:ea typeface="+mn-lt"/>
                <a:cs typeface="+mn-lt"/>
              </a:rPr>
              <a:t>incompétente</a:t>
            </a:r>
            <a:r>
              <a:rPr lang="en-GB">
                <a:ea typeface="+mn-lt"/>
                <a:cs typeface="+mn-lt"/>
              </a:rPr>
              <a:t>, </a:t>
            </a:r>
            <a:r>
              <a:rPr lang="en-GB" err="1">
                <a:ea typeface="+mn-lt"/>
                <a:cs typeface="+mn-lt"/>
              </a:rPr>
              <a:t>comme</a:t>
            </a:r>
            <a:r>
              <a:rPr lang="en-GB">
                <a:ea typeface="+mn-lt"/>
                <a:cs typeface="+mn-lt"/>
              </a:rPr>
              <a:t> </a:t>
            </a:r>
            <a:r>
              <a:rPr lang="en-GB" err="1">
                <a:ea typeface="+mn-lt"/>
                <a:cs typeface="+mn-lt"/>
              </a:rPr>
              <a:t>toutes</a:t>
            </a:r>
            <a:r>
              <a:rPr lang="en-GB">
                <a:ea typeface="+mn-lt"/>
                <a:cs typeface="+mn-lt"/>
              </a:rPr>
              <a:t> les </a:t>
            </a:r>
            <a:r>
              <a:rPr lang="en-GB" err="1">
                <a:ea typeface="+mn-lt"/>
                <a:cs typeface="+mn-lt"/>
              </a:rPr>
              <a:t>autres</a:t>
            </a:r>
            <a:r>
              <a:rPr lang="en-GB">
                <a:ea typeface="+mn-lt"/>
                <a:cs typeface="+mn-lt"/>
              </a:rPr>
              <a:t> femmes du </a:t>
            </a:r>
            <a:r>
              <a:rPr lang="en-GB" err="1">
                <a:ea typeface="+mn-lt"/>
                <a:cs typeface="+mn-lt"/>
              </a:rPr>
              <a:t>bataillon</a:t>
            </a:r>
            <a:r>
              <a:rPr lang="en-GB">
                <a:ea typeface="+mn-lt"/>
                <a:cs typeface="+mn-lt"/>
              </a:rPr>
              <a:t>.</a:t>
            </a:r>
            <a:endParaRPr lang="en-GB"/>
          </a:p>
          <a:p>
            <a:pPr algn="just"/>
            <a:endParaRPr lang="en-GB">
              <a:ea typeface="+mn-lt"/>
              <a:cs typeface="+mn-lt"/>
            </a:endParaRPr>
          </a:p>
          <a:p>
            <a:pPr algn="just"/>
            <a:r>
              <a:rPr lang="en-GB" err="1">
                <a:ea typeface="+mn-lt"/>
                <a:cs typeface="+mn-lt"/>
              </a:rPr>
              <a:t>Lorsque</a:t>
            </a:r>
            <a:r>
              <a:rPr lang="en-GB">
                <a:ea typeface="+mn-lt"/>
                <a:cs typeface="+mn-lt"/>
              </a:rPr>
              <a:t> la </a:t>
            </a:r>
            <a:r>
              <a:rPr lang="en-GB" err="1">
                <a:ea typeface="+mn-lt"/>
                <a:cs typeface="+mn-lt"/>
              </a:rPr>
              <a:t>soldate</a:t>
            </a:r>
            <a:r>
              <a:rPr lang="en-GB">
                <a:ea typeface="+mn-lt"/>
                <a:cs typeface="+mn-lt"/>
              </a:rPr>
              <a:t> a </a:t>
            </a:r>
            <a:r>
              <a:rPr lang="en-GB" err="1">
                <a:ea typeface="+mn-lt"/>
                <a:cs typeface="+mn-lt"/>
              </a:rPr>
              <a:t>expliqué</a:t>
            </a:r>
            <a:r>
              <a:rPr lang="en-GB">
                <a:ea typeface="+mn-lt"/>
                <a:cs typeface="+mn-lt"/>
              </a:rPr>
              <a:t> la situation à </a:t>
            </a:r>
            <a:r>
              <a:rPr lang="en-GB" err="1">
                <a:ea typeface="+mn-lt"/>
                <a:cs typeface="+mn-lt"/>
              </a:rPr>
              <a:t>sa</a:t>
            </a:r>
            <a:r>
              <a:rPr lang="en-GB">
                <a:ea typeface="+mn-lt"/>
                <a:cs typeface="+mn-lt"/>
              </a:rPr>
              <a:t> </a:t>
            </a:r>
            <a:r>
              <a:rPr lang="en-GB" err="1">
                <a:ea typeface="+mn-lt"/>
                <a:cs typeface="+mn-lt"/>
              </a:rPr>
              <a:t>collègue</a:t>
            </a:r>
            <a:r>
              <a:rPr lang="en-GB">
                <a:ea typeface="+mn-lt"/>
                <a:cs typeface="+mn-lt"/>
              </a:rPr>
              <a:t> avec </a:t>
            </a:r>
            <a:r>
              <a:rPr lang="en-GB" err="1">
                <a:ea typeface="+mn-lt"/>
                <a:cs typeface="+mn-lt"/>
              </a:rPr>
              <a:t>laquelle</a:t>
            </a:r>
            <a:r>
              <a:rPr lang="en-GB">
                <a:ea typeface="+mn-lt"/>
                <a:cs typeface="+mn-lt"/>
              </a:rPr>
              <a:t> </a:t>
            </a:r>
            <a:r>
              <a:rPr lang="en-GB" err="1">
                <a:ea typeface="+mn-lt"/>
                <a:cs typeface="+mn-lt"/>
              </a:rPr>
              <a:t>elle</a:t>
            </a:r>
            <a:r>
              <a:rPr lang="en-GB">
                <a:ea typeface="+mn-lt"/>
                <a:cs typeface="+mn-lt"/>
              </a:rPr>
              <a:t> </a:t>
            </a:r>
            <a:r>
              <a:rPr lang="en-GB" err="1">
                <a:ea typeface="+mn-lt"/>
                <a:cs typeface="+mn-lt"/>
              </a:rPr>
              <a:t>avait</a:t>
            </a:r>
            <a:r>
              <a:rPr lang="en-GB">
                <a:ea typeface="+mn-lt"/>
                <a:cs typeface="+mn-lt"/>
              </a:rPr>
              <a:t> </a:t>
            </a:r>
            <a:r>
              <a:rPr lang="en-GB" err="1">
                <a:ea typeface="+mn-lt"/>
                <a:cs typeface="+mn-lt"/>
              </a:rPr>
              <a:t>rédigé</a:t>
            </a:r>
            <a:r>
              <a:rPr lang="en-GB">
                <a:ea typeface="+mn-lt"/>
                <a:cs typeface="+mn-lt"/>
              </a:rPr>
              <a:t> le rapport, </a:t>
            </a:r>
            <a:r>
              <a:rPr lang="en-GB" err="1">
                <a:ea typeface="+mn-lt"/>
                <a:cs typeface="+mn-lt"/>
              </a:rPr>
              <a:t>celle</a:t>
            </a:r>
            <a:r>
              <a:rPr lang="en-GB">
                <a:ea typeface="+mn-lt"/>
                <a:cs typeface="+mn-lt"/>
              </a:rPr>
              <a:t>-ci </a:t>
            </a:r>
            <a:r>
              <a:rPr lang="en-GB" err="1">
                <a:ea typeface="+mn-lt"/>
                <a:cs typeface="+mn-lt"/>
              </a:rPr>
              <a:t>lui</a:t>
            </a:r>
            <a:r>
              <a:rPr lang="en-GB">
                <a:ea typeface="+mn-lt"/>
                <a:cs typeface="+mn-lt"/>
              </a:rPr>
              <a:t> a </a:t>
            </a:r>
            <a:r>
              <a:rPr lang="en-GB" err="1">
                <a:ea typeface="+mn-lt"/>
                <a:cs typeface="+mn-lt"/>
              </a:rPr>
              <a:t>répondu</a:t>
            </a:r>
            <a:r>
              <a:rPr lang="en-GB">
                <a:ea typeface="+mn-lt"/>
                <a:cs typeface="+mn-lt"/>
              </a:rPr>
              <a:t> </a:t>
            </a:r>
            <a:r>
              <a:rPr lang="en-GB" err="1">
                <a:ea typeface="+mn-lt"/>
                <a:cs typeface="+mn-lt"/>
              </a:rPr>
              <a:t>qu’elle</a:t>
            </a:r>
            <a:r>
              <a:rPr lang="en-GB">
                <a:ea typeface="+mn-lt"/>
                <a:cs typeface="+mn-lt"/>
              </a:rPr>
              <a:t> ne </a:t>
            </a:r>
            <a:r>
              <a:rPr lang="en-GB" err="1">
                <a:ea typeface="+mn-lt"/>
                <a:cs typeface="+mn-lt"/>
              </a:rPr>
              <a:t>devait</a:t>
            </a:r>
            <a:r>
              <a:rPr lang="en-GB">
                <a:ea typeface="+mn-lt"/>
                <a:cs typeface="+mn-lt"/>
              </a:rPr>
              <a:t> pas se </a:t>
            </a:r>
            <a:r>
              <a:rPr lang="en-GB" err="1">
                <a:ea typeface="+mn-lt"/>
                <a:cs typeface="+mn-lt"/>
              </a:rPr>
              <a:t>sentir</a:t>
            </a:r>
            <a:r>
              <a:rPr lang="en-GB">
                <a:ea typeface="+mn-lt"/>
                <a:cs typeface="+mn-lt"/>
              </a:rPr>
              <a:t> </a:t>
            </a:r>
            <a:r>
              <a:rPr lang="en-GB" err="1">
                <a:ea typeface="+mn-lt"/>
                <a:cs typeface="+mn-lt"/>
              </a:rPr>
              <a:t>visée</a:t>
            </a:r>
            <a:r>
              <a:rPr lang="en-GB">
                <a:ea typeface="+mn-lt"/>
                <a:cs typeface="+mn-lt"/>
              </a:rPr>
              <a:t> par les remarques du </a:t>
            </a:r>
            <a:r>
              <a:rPr lang="en-GB" err="1">
                <a:ea typeface="+mn-lt"/>
                <a:cs typeface="+mn-lt"/>
              </a:rPr>
              <a:t>sergent</a:t>
            </a:r>
            <a:r>
              <a:rPr lang="en-GB">
                <a:ea typeface="+mn-lt"/>
                <a:cs typeface="+mn-lt"/>
              </a:rPr>
              <a:t>, que </a:t>
            </a:r>
            <a:r>
              <a:rPr lang="en-GB" err="1">
                <a:ea typeface="+mn-lt"/>
                <a:cs typeface="+mn-lt"/>
              </a:rPr>
              <a:t>cela</a:t>
            </a:r>
            <a:r>
              <a:rPr lang="en-GB">
                <a:ea typeface="+mn-lt"/>
                <a:cs typeface="+mn-lt"/>
              </a:rPr>
              <a:t> </a:t>
            </a:r>
            <a:r>
              <a:rPr lang="en-GB" err="1">
                <a:ea typeface="+mn-lt"/>
                <a:cs typeface="+mn-lt"/>
              </a:rPr>
              <a:t>faisait</a:t>
            </a:r>
            <a:r>
              <a:rPr lang="en-GB">
                <a:ea typeface="+mn-lt"/>
                <a:cs typeface="+mn-lt"/>
              </a:rPr>
              <a:t> </a:t>
            </a:r>
            <a:r>
              <a:rPr lang="en-GB" err="1">
                <a:ea typeface="+mn-lt"/>
                <a:cs typeface="+mn-lt"/>
              </a:rPr>
              <a:t>partie</a:t>
            </a:r>
            <a:r>
              <a:rPr lang="en-GB">
                <a:ea typeface="+mn-lt"/>
                <a:cs typeface="+mn-lt"/>
              </a:rPr>
              <a:t> des </a:t>
            </a:r>
            <a:r>
              <a:rPr lang="en-GB" err="1">
                <a:ea typeface="+mn-lt"/>
                <a:cs typeface="+mn-lt"/>
              </a:rPr>
              <a:t>réalités</a:t>
            </a:r>
            <a:r>
              <a:rPr lang="en-GB">
                <a:ea typeface="+mn-lt"/>
                <a:cs typeface="+mn-lt"/>
              </a:rPr>
              <a:t> </a:t>
            </a:r>
            <a:r>
              <a:rPr lang="en-GB" err="1">
                <a:ea typeface="+mn-lt"/>
                <a:cs typeface="+mn-lt"/>
              </a:rPr>
              <a:t>d’une</a:t>
            </a:r>
            <a:r>
              <a:rPr lang="en-GB">
                <a:ea typeface="+mn-lt"/>
                <a:cs typeface="+mn-lt"/>
              </a:rPr>
              <a:t> mission et </a:t>
            </a:r>
            <a:r>
              <a:rPr lang="en-GB" err="1">
                <a:ea typeface="+mn-lt"/>
                <a:cs typeface="+mn-lt"/>
              </a:rPr>
              <a:t>qu’elles</a:t>
            </a:r>
            <a:r>
              <a:rPr lang="en-GB">
                <a:ea typeface="+mn-lt"/>
                <a:cs typeface="+mn-lt"/>
              </a:rPr>
              <a:t> </a:t>
            </a:r>
            <a:r>
              <a:rPr lang="en-GB" err="1">
                <a:ea typeface="+mn-lt"/>
                <a:cs typeface="+mn-lt"/>
              </a:rPr>
              <a:t>auraient</a:t>
            </a:r>
            <a:r>
              <a:rPr lang="en-GB">
                <a:ea typeface="+mn-lt"/>
                <a:cs typeface="+mn-lt"/>
              </a:rPr>
              <a:t> </a:t>
            </a:r>
            <a:r>
              <a:rPr lang="en-GB" err="1">
                <a:ea typeface="+mn-lt"/>
                <a:cs typeface="+mn-lt"/>
              </a:rPr>
              <a:t>dû</a:t>
            </a:r>
            <a:r>
              <a:rPr lang="en-GB">
                <a:ea typeface="+mn-lt"/>
                <a:cs typeface="+mn-lt"/>
              </a:rPr>
              <a:t> </a:t>
            </a:r>
            <a:r>
              <a:rPr lang="en-GB" err="1">
                <a:ea typeface="+mn-lt"/>
                <a:cs typeface="+mn-lt"/>
              </a:rPr>
              <a:t>établir</a:t>
            </a:r>
            <a:r>
              <a:rPr lang="en-GB">
                <a:ea typeface="+mn-lt"/>
                <a:cs typeface="+mn-lt"/>
              </a:rPr>
              <a:t> un </a:t>
            </a:r>
            <a:r>
              <a:rPr lang="en-GB" err="1">
                <a:ea typeface="+mn-lt"/>
                <a:cs typeface="+mn-lt"/>
              </a:rPr>
              <a:t>meilleur</a:t>
            </a:r>
            <a:r>
              <a:rPr lang="en-GB">
                <a:ea typeface="+mn-lt"/>
                <a:cs typeface="+mn-lt"/>
              </a:rPr>
              <a:t> rapport.</a:t>
            </a:r>
            <a:endParaRPr lang="en-GB"/>
          </a:p>
        </p:txBody>
      </p:sp>
      <p:pic>
        <p:nvPicPr>
          <p:cNvPr id="4" name="Image 3">
            <a:extLst>
              <a:ext uri="{FF2B5EF4-FFF2-40B4-BE49-F238E27FC236}">
                <a16:creationId xmlns:a16="http://schemas.microsoft.com/office/drawing/2014/main" id="{506363EE-71B3-4FE0-98B2-7F1BC10C0031}"/>
              </a:ext>
            </a:extLst>
          </p:cNvPr>
          <p:cNvPicPr>
            <a:picLocks noChangeAspect="1"/>
          </p:cNvPicPr>
          <p:nvPr/>
        </p:nvPicPr>
        <p:blipFill rotWithShape="1">
          <a:blip r:embed="rId3"/>
          <a:srcRect l="25741" t="27974" r="38653" b="3104"/>
          <a:stretch/>
        </p:blipFill>
        <p:spPr bwMode="auto">
          <a:xfrm>
            <a:off x="10303213" y="181011"/>
            <a:ext cx="1499319" cy="149579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056460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235E24-37EE-4A50-83CD-04414A1993B2}"/>
              </a:ext>
            </a:extLst>
          </p:cNvPr>
          <p:cNvSpPr>
            <a:spLocks noGrp="1"/>
          </p:cNvSpPr>
          <p:nvPr>
            <p:ph type="title"/>
          </p:nvPr>
        </p:nvSpPr>
        <p:spPr/>
        <p:txBody>
          <a:bodyPr/>
          <a:lstStyle/>
          <a:p>
            <a:r>
              <a:rPr lang="en-GB"/>
              <a:t>Cadre </a:t>
            </a:r>
            <a:r>
              <a:rPr lang="en-GB" noProof="0"/>
              <a:t>(</a:t>
            </a:r>
            <a:r>
              <a:rPr lang="en-GB" noProof="0" err="1"/>
              <a:t>ctd</a:t>
            </a:r>
            <a:r>
              <a:rPr lang="en-GB" noProof="0"/>
              <a:t>)</a:t>
            </a:r>
          </a:p>
        </p:txBody>
      </p:sp>
      <p:sp>
        <p:nvSpPr>
          <p:cNvPr id="3" name="Espace réservé du contenu 2">
            <a:extLst>
              <a:ext uri="{FF2B5EF4-FFF2-40B4-BE49-F238E27FC236}">
                <a16:creationId xmlns:a16="http://schemas.microsoft.com/office/drawing/2014/main" id="{807598B7-0886-44B6-AF5E-2446CB0F5295}"/>
              </a:ext>
            </a:extLst>
          </p:cNvPr>
          <p:cNvSpPr>
            <a:spLocks noGrp="1"/>
          </p:cNvSpPr>
          <p:nvPr>
            <p:ph idx="1"/>
          </p:nvPr>
        </p:nvSpPr>
        <p:spPr>
          <a:xfrm>
            <a:off x="838200" y="1533236"/>
            <a:ext cx="10515600" cy="4959639"/>
          </a:xfrm>
        </p:spPr>
        <p:txBody>
          <a:bodyPr vert="horz" lIns="91440" tIns="45720" rIns="91440" bIns="45720" rtlCol="0" anchor="t">
            <a:normAutofit/>
          </a:bodyPr>
          <a:lstStyle/>
          <a:p>
            <a:pPr marL="0" indent="0" algn="just">
              <a:lnSpc>
                <a:spcPct val="107000"/>
              </a:lnSpc>
              <a:spcAft>
                <a:spcPts val="800"/>
              </a:spcAft>
              <a:buNone/>
            </a:pPr>
            <a:r>
              <a:rPr lang="en-US" sz="1800" b="1">
                <a:ea typeface="+mn-lt"/>
                <a:cs typeface="+mn-lt"/>
              </a:rPr>
              <a:t>Équipe </a:t>
            </a:r>
            <a:r>
              <a:rPr lang="en-US" sz="1800" b="1" noProof="0">
                <a:effectLst/>
                <a:ea typeface="+mn-lt"/>
                <a:cs typeface="+mn-lt"/>
              </a:rPr>
              <a:t>:</a:t>
            </a:r>
            <a:r>
              <a:rPr lang="en-US" sz="1800" noProof="0">
                <a:effectLst/>
                <a:ea typeface="+mn-lt"/>
                <a:cs typeface="+mn-lt"/>
              </a:rPr>
              <a:t> </a:t>
            </a:r>
            <a:r>
              <a:rPr lang="en-US" sz="1800">
                <a:ea typeface="+mn-lt"/>
                <a:cs typeface="+mn-lt"/>
              </a:rPr>
              <a:t>Le </a:t>
            </a:r>
            <a:r>
              <a:rPr lang="en-US" sz="1800" err="1">
                <a:ea typeface="+mn-lt"/>
                <a:cs typeface="+mn-lt"/>
              </a:rPr>
              <a:t>sergent</a:t>
            </a:r>
            <a:r>
              <a:rPr lang="en-US" sz="1800">
                <a:ea typeface="+mn-lt"/>
                <a:cs typeface="+mn-lt"/>
              </a:rPr>
              <a:t> </a:t>
            </a:r>
            <a:r>
              <a:rPr lang="en-US" sz="1800" err="1">
                <a:ea typeface="+mn-lt"/>
                <a:cs typeface="+mn-lt"/>
              </a:rPr>
              <a:t>est</a:t>
            </a:r>
            <a:r>
              <a:rPr lang="en-US" sz="1800">
                <a:ea typeface="+mn-lt"/>
                <a:cs typeface="+mn-lt"/>
              </a:rPr>
              <a:t> </a:t>
            </a:r>
            <a:r>
              <a:rPr lang="en-US" sz="1800" err="1">
                <a:ea typeface="+mn-lt"/>
                <a:cs typeface="+mn-lt"/>
              </a:rPr>
              <a:t>réputé</a:t>
            </a:r>
            <a:r>
              <a:rPr lang="en-US" sz="1800">
                <a:ea typeface="+mn-lt"/>
                <a:cs typeface="+mn-lt"/>
              </a:rPr>
              <a:t> pour son manque de tact et de </a:t>
            </a:r>
            <a:r>
              <a:rPr lang="en-US" sz="1800" err="1">
                <a:ea typeface="+mn-lt"/>
                <a:cs typeface="+mn-lt"/>
              </a:rPr>
              <a:t>diplomatie</a:t>
            </a:r>
            <a:r>
              <a:rPr lang="en-US" sz="1800" noProof="0">
                <a:effectLst/>
                <a:ea typeface="+mn-lt"/>
                <a:cs typeface="+mn-lt"/>
              </a:rPr>
              <a:t>. </a:t>
            </a:r>
            <a:r>
              <a:rPr lang="en-US" sz="1800" err="1">
                <a:ea typeface="+mn-lt"/>
                <a:cs typeface="+mn-lt"/>
              </a:rPr>
              <a:t>Plusieurs</a:t>
            </a:r>
            <a:r>
              <a:rPr lang="en-US" sz="1800">
                <a:ea typeface="+mn-lt"/>
                <a:cs typeface="+mn-lt"/>
              </a:rPr>
              <a:t> </a:t>
            </a:r>
            <a:r>
              <a:rPr lang="en-US" sz="1800" err="1">
                <a:ea typeface="+mn-lt"/>
                <a:cs typeface="+mn-lt"/>
              </a:rPr>
              <a:t>autres</a:t>
            </a:r>
            <a:r>
              <a:rPr lang="en-US" sz="1800">
                <a:ea typeface="+mn-lt"/>
                <a:cs typeface="+mn-lt"/>
              </a:rPr>
              <a:t> </a:t>
            </a:r>
            <a:r>
              <a:rPr lang="en-US" sz="1800" err="1">
                <a:ea typeface="+mn-lt"/>
                <a:cs typeface="+mn-lt"/>
              </a:rPr>
              <a:t>membres</a:t>
            </a:r>
            <a:r>
              <a:rPr lang="en-US" sz="1800">
                <a:ea typeface="+mn-lt"/>
                <a:cs typeface="+mn-lt"/>
              </a:rPr>
              <a:t> du </a:t>
            </a:r>
            <a:r>
              <a:rPr lang="en-US" sz="1800" noProof="0">
                <a:effectLst/>
                <a:ea typeface="+mn-lt"/>
                <a:cs typeface="+mn-lt"/>
              </a:rPr>
              <a:t>personnel </a:t>
            </a:r>
            <a:r>
              <a:rPr lang="en-US" sz="1800">
                <a:ea typeface="+mn-lt"/>
                <a:cs typeface="+mn-lt"/>
              </a:rPr>
              <a:t>(hommes et femmes) </a:t>
            </a:r>
            <a:r>
              <a:rPr lang="en-US" sz="1800" err="1">
                <a:ea typeface="+mn-lt"/>
                <a:cs typeface="+mn-lt"/>
              </a:rPr>
              <a:t>ont</a:t>
            </a:r>
            <a:r>
              <a:rPr lang="en-US" sz="1800">
                <a:ea typeface="+mn-lt"/>
                <a:cs typeface="+mn-lt"/>
              </a:rPr>
              <a:t> </a:t>
            </a:r>
            <a:r>
              <a:rPr lang="en-US" sz="1800" err="1">
                <a:ea typeface="+mn-lt"/>
                <a:cs typeface="+mn-lt"/>
              </a:rPr>
              <a:t>vécu</a:t>
            </a:r>
            <a:r>
              <a:rPr lang="en-US" sz="1800">
                <a:ea typeface="+mn-lt"/>
                <a:cs typeface="+mn-lt"/>
              </a:rPr>
              <a:t> des </a:t>
            </a:r>
            <a:r>
              <a:rPr lang="en-US" sz="1800" err="1">
                <a:ea typeface="+mn-lt"/>
                <a:cs typeface="+mn-lt"/>
              </a:rPr>
              <a:t>expériences</a:t>
            </a:r>
            <a:r>
              <a:rPr lang="en-US" sz="1800">
                <a:ea typeface="+mn-lt"/>
                <a:cs typeface="+mn-lt"/>
              </a:rPr>
              <a:t> </a:t>
            </a:r>
            <a:r>
              <a:rPr lang="en-US" sz="1800" err="1">
                <a:ea typeface="+mn-lt"/>
                <a:cs typeface="+mn-lt"/>
              </a:rPr>
              <a:t>similaires</a:t>
            </a:r>
            <a:r>
              <a:rPr lang="en-US" sz="1800">
                <a:ea typeface="+mn-lt"/>
                <a:cs typeface="+mn-lt"/>
              </a:rPr>
              <a:t> avec </a:t>
            </a:r>
            <a:r>
              <a:rPr lang="en-US" sz="1800" err="1">
                <a:ea typeface="+mn-lt"/>
                <a:cs typeface="+mn-lt"/>
              </a:rPr>
              <a:t>lui</a:t>
            </a:r>
            <a:r>
              <a:rPr lang="en-US" sz="1800" noProof="0">
                <a:effectLst/>
                <a:ea typeface="+mn-lt"/>
                <a:cs typeface="+mn-lt"/>
              </a:rPr>
              <a:t>. </a:t>
            </a:r>
            <a:r>
              <a:rPr lang="en-US" sz="1800" err="1">
                <a:ea typeface="+mn-lt"/>
                <a:cs typeface="+mn-lt"/>
              </a:rPr>
              <a:t>Ils</a:t>
            </a:r>
            <a:r>
              <a:rPr lang="en-US" sz="1800">
                <a:ea typeface="+mn-lt"/>
                <a:cs typeface="+mn-lt"/>
              </a:rPr>
              <a:t> ne se </a:t>
            </a:r>
            <a:r>
              <a:rPr lang="en-US" sz="1800" err="1">
                <a:ea typeface="+mn-lt"/>
                <a:cs typeface="+mn-lt"/>
              </a:rPr>
              <a:t>sentent</a:t>
            </a:r>
            <a:r>
              <a:rPr lang="en-US" sz="1800">
                <a:ea typeface="+mn-lt"/>
                <a:cs typeface="+mn-lt"/>
              </a:rPr>
              <a:t> pas </a:t>
            </a:r>
            <a:r>
              <a:rPr lang="en-US" sz="1800" err="1">
                <a:ea typeface="+mn-lt"/>
                <a:cs typeface="+mn-lt"/>
              </a:rPr>
              <a:t>appréciés</a:t>
            </a:r>
            <a:r>
              <a:rPr lang="en-US" sz="1800">
                <a:ea typeface="+mn-lt"/>
                <a:cs typeface="+mn-lt"/>
              </a:rPr>
              <a:t> à </a:t>
            </a:r>
            <a:r>
              <a:rPr lang="en-US" sz="1800" err="1">
                <a:ea typeface="+mn-lt"/>
                <a:cs typeface="+mn-lt"/>
              </a:rPr>
              <a:t>leur</a:t>
            </a:r>
            <a:r>
              <a:rPr lang="en-US" sz="1800">
                <a:ea typeface="+mn-lt"/>
                <a:cs typeface="+mn-lt"/>
              </a:rPr>
              <a:t> </a:t>
            </a:r>
            <a:r>
              <a:rPr lang="en-US" sz="1800" err="1">
                <a:ea typeface="+mn-lt"/>
                <a:cs typeface="+mn-lt"/>
              </a:rPr>
              <a:t>juste</a:t>
            </a:r>
            <a:r>
              <a:rPr lang="en-US" sz="1800">
                <a:ea typeface="+mn-lt"/>
                <a:cs typeface="+mn-lt"/>
              </a:rPr>
              <a:t> </a:t>
            </a:r>
            <a:r>
              <a:rPr lang="en-US" sz="1800" err="1">
                <a:ea typeface="+mn-lt"/>
                <a:cs typeface="+mn-lt"/>
              </a:rPr>
              <a:t>valeur</a:t>
            </a:r>
            <a:r>
              <a:rPr lang="en-US" sz="1800">
                <a:ea typeface="+mn-lt"/>
                <a:cs typeface="+mn-lt"/>
              </a:rPr>
              <a:t> et </a:t>
            </a:r>
            <a:r>
              <a:rPr lang="en-US" sz="1800" err="1">
                <a:ea typeface="+mn-lt"/>
                <a:cs typeface="+mn-lt"/>
              </a:rPr>
              <a:t>sont</a:t>
            </a:r>
            <a:r>
              <a:rPr lang="en-US" sz="1800">
                <a:ea typeface="+mn-lt"/>
                <a:cs typeface="+mn-lt"/>
              </a:rPr>
              <a:t> </a:t>
            </a:r>
            <a:r>
              <a:rPr lang="en-US" sz="1800" err="1">
                <a:ea typeface="+mn-lt"/>
                <a:cs typeface="+mn-lt"/>
              </a:rPr>
              <a:t>démotivés</a:t>
            </a:r>
            <a:r>
              <a:rPr lang="en-US" sz="1800" noProof="0">
                <a:effectLst/>
                <a:ea typeface="+mn-lt"/>
                <a:cs typeface="+mn-lt"/>
              </a:rPr>
              <a:t>. </a:t>
            </a:r>
            <a:r>
              <a:rPr lang="en-US" sz="1800">
                <a:ea typeface="+mn-lt"/>
                <a:cs typeface="+mn-lt"/>
              </a:rPr>
              <a:t>Un </a:t>
            </a:r>
            <a:r>
              <a:rPr lang="en-US" sz="1800" err="1">
                <a:ea typeface="+mn-lt"/>
                <a:cs typeface="+mn-lt"/>
              </a:rPr>
              <a:t>climat</a:t>
            </a:r>
            <a:r>
              <a:rPr lang="en-US" sz="1800">
                <a:ea typeface="+mn-lt"/>
                <a:cs typeface="+mn-lt"/>
              </a:rPr>
              <a:t> de tension </a:t>
            </a:r>
            <a:r>
              <a:rPr lang="en-US" sz="1800" err="1">
                <a:ea typeface="+mn-lt"/>
                <a:cs typeface="+mn-lt"/>
              </a:rPr>
              <a:t>règne</a:t>
            </a:r>
            <a:r>
              <a:rPr lang="en-US" sz="1800">
                <a:ea typeface="+mn-lt"/>
                <a:cs typeface="+mn-lt"/>
              </a:rPr>
              <a:t> dans </a:t>
            </a:r>
            <a:r>
              <a:rPr lang="en-US" sz="1800" err="1">
                <a:ea typeface="+mn-lt"/>
                <a:cs typeface="+mn-lt"/>
              </a:rPr>
              <a:t>l’équipe</a:t>
            </a:r>
            <a:r>
              <a:rPr lang="en-US" sz="1800" noProof="0">
                <a:effectLst/>
                <a:ea typeface="+mn-lt"/>
                <a:cs typeface="+mn-lt"/>
              </a:rPr>
              <a:t>.</a:t>
            </a:r>
            <a:endParaRPr lang="fr-FR">
              <a:ea typeface="+mn-lt"/>
              <a:cs typeface="+mn-lt"/>
            </a:endParaRPr>
          </a:p>
          <a:p>
            <a:pPr marL="0" indent="0">
              <a:buNone/>
            </a:pPr>
            <a:endParaRPr lang="en-GB" noProof="0"/>
          </a:p>
        </p:txBody>
      </p:sp>
      <p:pic>
        <p:nvPicPr>
          <p:cNvPr id="4" name="Image 3">
            <a:extLst>
              <a:ext uri="{FF2B5EF4-FFF2-40B4-BE49-F238E27FC236}">
                <a16:creationId xmlns:a16="http://schemas.microsoft.com/office/drawing/2014/main" id="{1EA9A45F-4371-49C4-8631-1A2D8E79C20E}"/>
              </a:ext>
            </a:extLst>
          </p:cNvPr>
          <p:cNvPicPr>
            <a:picLocks noChangeAspect="1"/>
          </p:cNvPicPr>
          <p:nvPr/>
        </p:nvPicPr>
        <p:blipFill rotWithShape="1">
          <a:blip r:embed="rId3"/>
          <a:srcRect l="23881" t="41445" r="47233" b="17611"/>
          <a:stretch/>
        </p:blipFill>
        <p:spPr bwMode="auto">
          <a:xfrm>
            <a:off x="4398380" y="2731335"/>
            <a:ext cx="5017709" cy="400037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50728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FDB198-2025-4D6A-81A8-3317D7319C88}"/>
              </a:ext>
            </a:extLst>
          </p:cNvPr>
          <p:cNvSpPr>
            <a:spLocks noGrp="1"/>
          </p:cNvSpPr>
          <p:nvPr>
            <p:ph type="title"/>
          </p:nvPr>
        </p:nvSpPr>
        <p:spPr/>
        <p:txBody>
          <a:bodyPr>
            <a:normAutofit/>
          </a:bodyPr>
          <a:lstStyle/>
          <a:p>
            <a:r>
              <a:rPr lang="en-GB" sz="2800">
                <a:ea typeface="+mj-lt"/>
                <a:cs typeface="+mj-lt"/>
              </a:rPr>
              <a:t>RÉFÉRENTIEL DE VALEURS ET DE COMPORTEMENTS DE L’ONU</a:t>
            </a:r>
            <a:endParaRPr lang="fr-FR" sz="2800"/>
          </a:p>
        </p:txBody>
      </p:sp>
      <p:sp>
        <p:nvSpPr>
          <p:cNvPr id="6" name="TextBox 5">
            <a:extLst>
              <a:ext uri="{FF2B5EF4-FFF2-40B4-BE49-F238E27FC236}">
                <a16:creationId xmlns:a16="http://schemas.microsoft.com/office/drawing/2014/main" id="{467C6FAF-49CE-A2F9-3A5D-FC1BDBCC1495}"/>
              </a:ext>
            </a:extLst>
          </p:cNvPr>
          <p:cNvSpPr txBox="1"/>
          <p:nvPr/>
        </p:nvSpPr>
        <p:spPr>
          <a:xfrm>
            <a:off x="245533" y="5948431"/>
            <a:ext cx="11700934" cy="648254"/>
          </a:xfrm>
          <a:prstGeom prst="rect">
            <a:avLst/>
          </a:prstGeom>
          <a:noFill/>
        </p:spPr>
        <p:txBody>
          <a:bodyPr wrap="square" lIns="91440" tIns="45720" rIns="91440" bIns="45720" anchor="t">
            <a:spAutoFit/>
          </a:bodyPr>
          <a:lstStyle/>
          <a:p>
            <a:pPr marL="536575" marR="482600">
              <a:lnSpc>
                <a:spcPct val="102000"/>
              </a:lnSpc>
              <a:spcBef>
                <a:spcPts val="515"/>
              </a:spcBef>
            </a:pPr>
            <a:r>
              <a:rPr lang="en-US" sz="1800" i="1">
                <a:solidFill>
                  <a:srgbClr val="004B98"/>
                </a:solidFill>
                <a:effectLst/>
                <a:latin typeface="HelveticaNeueLT Std"/>
                <a:ea typeface="Trebuchet MS" panose="020B0603020202020204" pitchFamily="34" charset="0"/>
                <a:cs typeface="Trebuchet MS" panose="020B0603020202020204" pitchFamily="34" charset="0"/>
              </a:rPr>
              <a:t>Sou</a:t>
            </a:r>
            <a:r>
              <a:rPr lang="en-US" sz="1800" i="1">
                <a:solidFill>
                  <a:srgbClr val="004B98"/>
                </a:solidFill>
                <a:effectLst/>
                <a:latin typeface="HelveticaNeue-Bold"/>
                <a:ea typeface="Trebuchet MS" panose="020B0603020202020204" pitchFamily="34" charset="0"/>
                <a:cs typeface="Trebuchet MS" panose="020B0603020202020204" pitchFamily="34" charset="0"/>
              </a:rPr>
              <a:t>rce:</a:t>
            </a:r>
            <a:r>
              <a:rPr lang="en-US" sz="1800" i="1" spc="200">
                <a:solidFill>
                  <a:srgbClr val="004B98"/>
                </a:solidFill>
                <a:effectLst/>
                <a:latin typeface="HelveticaNeue-Bold"/>
                <a:ea typeface="Trebuchet MS" panose="020B0603020202020204" pitchFamily="34" charset="0"/>
                <a:cs typeface="Trebuchet MS" panose="020B0603020202020204" pitchFamily="34" charset="0"/>
              </a:rPr>
              <a:t> </a:t>
            </a:r>
            <a:r>
              <a:rPr lang="en-US" spc="200">
                <a:solidFill>
                  <a:srgbClr val="004B98"/>
                </a:solidFill>
                <a:latin typeface="HelveticaNeue-Bold"/>
                <a:ea typeface="+mn-lt"/>
                <a:cs typeface="+mn-lt"/>
              </a:rPr>
              <a:t>ONU, Bureau des </a:t>
            </a:r>
            <a:r>
              <a:rPr lang="en-US" spc="200" err="1">
                <a:solidFill>
                  <a:srgbClr val="004B98"/>
                </a:solidFill>
                <a:latin typeface="HelveticaNeue-Bold"/>
                <a:ea typeface="+mn-lt"/>
                <a:cs typeface="+mn-lt"/>
              </a:rPr>
              <a:t>ressources</a:t>
            </a:r>
            <a:r>
              <a:rPr lang="en-US" spc="200">
                <a:solidFill>
                  <a:srgbClr val="004B98"/>
                </a:solidFill>
                <a:latin typeface="HelveticaNeue-Bold"/>
                <a:ea typeface="+mn-lt"/>
                <a:cs typeface="+mn-lt"/>
              </a:rPr>
              <a:t> </a:t>
            </a:r>
            <a:r>
              <a:rPr lang="en-US" spc="200" err="1">
                <a:solidFill>
                  <a:srgbClr val="004B98"/>
                </a:solidFill>
                <a:latin typeface="HelveticaNeue-Bold"/>
                <a:ea typeface="+mn-lt"/>
                <a:cs typeface="+mn-lt"/>
              </a:rPr>
              <a:t>humaines</a:t>
            </a:r>
            <a:r>
              <a:rPr lang="en-US" sz="1800" spc="200">
                <a:solidFill>
                  <a:srgbClr val="004B98"/>
                </a:solidFill>
                <a:effectLst/>
                <a:latin typeface="HelveticaNeue-Bold"/>
                <a:ea typeface="+mn-lt"/>
                <a:cs typeface="+mn-lt"/>
              </a:rPr>
              <a:t>, </a:t>
            </a:r>
            <a:r>
              <a:rPr lang="en-US" spc="200">
                <a:solidFill>
                  <a:srgbClr val="004B98"/>
                </a:solidFill>
                <a:latin typeface="HelveticaNeue-Bold"/>
                <a:ea typeface="+mn-lt"/>
                <a:cs typeface="+mn-lt"/>
              </a:rPr>
              <a:t>« </a:t>
            </a:r>
            <a:r>
              <a:rPr lang="en-US" spc="200" err="1">
                <a:solidFill>
                  <a:srgbClr val="004B98"/>
                </a:solidFill>
                <a:latin typeface="HelveticaNeue-Bold"/>
                <a:ea typeface="+mn-lt"/>
                <a:cs typeface="+mn-lt"/>
              </a:rPr>
              <a:t>Référentiel</a:t>
            </a:r>
            <a:r>
              <a:rPr lang="en-US" spc="200">
                <a:solidFill>
                  <a:srgbClr val="004B98"/>
                </a:solidFill>
                <a:latin typeface="HelveticaNeue-Bold"/>
                <a:ea typeface="+mn-lt"/>
                <a:cs typeface="+mn-lt"/>
              </a:rPr>
              <a:t> de </a:t>
            </a:r>
            <a:r>
              <a:rPr lang="en-US" spc="200" err="1">
                <a:solidFill>
                  <a:srgbClr val="004B98"/>
                </a:solidFill>
                <a:latin typeface="HelveticaNeue-Bold"/>
                <a:ea typeface="+mn-lt"/>
                <a:cs typeface="+mn-lt"/>
              </a:rPr>
              <a:t>valeurs</a:t>
            </a:r>
            <a:r>
              <a:rPr lang="en-US" spc="200">
                <a:solidFill>
                  <a:srgbClr val="004B98"/>
                </a:solidFill>
                <a:latin typeface="HelveticaNeue-Bold"/>
                <a:ea typeface="+mn-lt"/>
                <a:cs typeface="+mn-lt"/>
              </a:rPr>
              <a:t> et de </a:t>
            </a:r>
            <a:r>
              <a:rPr lang="en-US" spc="200" err="1">
                <a:solidFill>
                  <a:srgbClr val="004B98"/>
                </a:solidFill>
                <a:latin typeface="HelveticaNeue-Bold"/>
                <a:ea typeface="+mn-lt"/>
                <a:cs typeface="+mn-lt"/>
              </a:rPr>
              <a:t>comportements</a:t>
            </a:r>
            <a:r>
              <a:rPr lang="en-US" spc="200">
                <a:solidFill>
                  <a:srgbClr val="004B98"/>
                </a:solidFill>
                <a:latin typeface="HelveticaNeue-Bold"/>
                <a:ea typeface="+mn-lt"/>
                <a:cs typeface="+mn-lt"/>
              </a:rPr>
              <a:t> », 2021.</a:t>
            </a:r>
            <a:endParaRPr lang="en-US">
              <a:solidFill>
                <a:srgbClr val="004B98"/>
              </a:solidFill>
              <a:effectLst/>
              <a:latin typeface="HelveticaNeue-Bold"/>
              <a:ea typeface="Trebuchet MS" panose="020B0603020202020204" pitchFamily="34" charset="0"/>
              <a:cs typeface="Trebuchet MS" panose="020B0603020202020204" pitchFamily="34" charset="0"/>
            </a:endParaRPr>
          </a:p>
        </p:txBody>
      </p:sp>
      <p:pic>
        <p:nvPicPr>
          <p:cNvPr id="3" name="Image 2" descr="Une image contenant texte, cercle, capture d’écran, logo&#10;&#10;Le contenu généré par l’IA peut être incorrect.">
            <a:extLst>
              <a:ext uri="{FF2B5EF4-FFF2-40B4-BE49-F238E27FC236}">
                <a16:creationId xmlns:a16="http://schemas.microsoft.com/office/drawing/2014/main" id="{004E331A-1F1B-F7EF-D880-E53B45D0DE32}"/>
              </a:ext>
            </a:extLst>
          </p:cNvPr>
          <p:cNvPicPr>
            <a:picLocks noChangeAspect="1"/>
          </p:cNvPicPr>
          <p:nvPr/>
        </p:nvPicPr>
        <p:blipFill>
          <a:blip r:embed="rId3"/>
          <a:stretch>
            <a:fillRect/>
          </a:stretch>
        </p:blipFill>
        <p:spPr>
          <a:xfrm>
            <a:off x="2957512" y="1235930"/>
            <a:ext cx="6276975" cy="4581525"/>
          </a:xfrm>
          <a:prstGeom prst="rect">
            <a:avLst/>
          </a:prstGeom>
        </p:spPr>
      </p:pic>
    </p:spTree>
    <p:extLst>
      <p:ext uri="{BB962C8B-B14F-4D97-AF65-F5344CB8AC3E}">
        <p14:creationId xmlns:p14="http://schemas.microsoft.com/office/powerpoint/2010/main" val="1559170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9379"/>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5D5FAC-187A-4224-898F-839D651D30B1}"/>
              </a:ext>
            </a:extLst>
          </p:cNvPr>
          <p:cNvSpPr>
            <a:spLocks noGrp="1"/>
          </p:cNvSpPr>
          <p:nvPr>
            <p:ph type="title"/>
          </p:nvPr>
        </p:nvSpPr>
        <p:spPr>
          <a:xfrm>
            <a:off x="838200" y="365126"/>
            <a:ext cx="10515600" cy="1050018"/>
          </a:xfrm>
        </p:spPr>
        <p:txBody>
          <a:bodyPr/>
          <a:lstStyle/>
          <a:p>
            <a:pPr algn="just"/>
            <a:r>
              <a:rPr lang="fr-FR">
                <a:solidFill>
                  <a:schemeClr val="bg1"/>
                </a:solidFill>
              </a:rPr>
              <a:t>TÂCHE</a:t>
            </a:r>
          </a:p>
        </p:txBody>
      </p:sp>
      <p:sp>
        <p:nvSpPr>
          <p:cNvPr id="3" name="Espace réservé du contenu 2">
            <a:extLst>
              <a:ext uri="{FF2B5EF4-FFF2-40B4-BE49-F238E27FC236}">
                <a16:creationId xmlns:a16="http://schemas.microsoft.com/office/drawing/2014/main" id="{D9ABDD1F-C3A2-4EBA-8B3B-385D708D51D8}"/>
              </a:ext>
            </a:extLst>
          </p:cNvPr>
          <p:cNvSpPr>
            <a:spLocks noGrp="1"/>
          </p:cNvSpPr>
          <p:nvPr>
            <p:ph idx="1"/>
          </p:nvPr>
        </p:nvSpPr>
        <p:spPr>
          <a:xfrm>
            <a:off x="838200" y="1415144"/>
            <a:ext cx="10515600" cy="4761819"/>
          </a:xfrm>
          <a:solidFill>
            <a:srgbClr val="009379"/>
          </a:solidFill>
        </p:spPr>
        <p:txBody>
          <a:bodyPr vert="horz" lIns="91440" tIns="45720" rIns="91440" bIns="45720" rtlCol="0" anchor="t">
            <a:normAutofit fontScale="85000" lnSpcReduction="10000"/>
          </a:bodyPr>
          <a:lstStyle/>
          <a:p>
            <a:pPr marL="0" indent="0" algn="just">
              <a:buNone/>
            </a:pPr>
            <a:r>
              <a:rPr lang="fr-FR">
                <a:solidFill>
                  <a:schemeClr val="bg1"/>
                </a:solidFill>
                <a:ea typeface="+mn-lt"/>
                <a:cs typeface="+mn-lt"/>
              </a:rPr>
              <a:t>Un sergent de </a:t>
            </a:r>
            <a:r>
              <a:rPr lang="fr-FR" noProof="0">
                <a:solidFill>
                  <a:schemeClr val="bg1"/>
                </a:solidFill>
                <a:ea typeface="+mn-lt"/>
                <a:cs typeface="+mn-lt"/>
              </a:rPr>
              <a:t>votre </a:t>
            </a:r>
            <a:r>
              <a:rPr lang="fr-FR">
                <a:solidFill>
                  <a:schemeClr val="bg1"/>
                </a:solidFill>
                <a:ea typeface="+mn-lt"/>
                <a:cs typeface="+mn-lt"/>
              </a:rPr>
              <a:t>bataillon d’infanterie fait des remarques sexistes sur le travail </a:t>
            </a:r>
            <a:r>
              <a:rPr lang="fr-FR" noProof="0">
                <a:solidFill>
                  <a:schemeClr val="bg1"/>
                </a:solidFill>
                <a:ea typeface="+mn-lt"/>
                <a:cs typeface="+mn-lt"/>
              </a:rPr>
              <a:t>des </a:t>
            </a:r>
            <a:r>
              <a:rPr lang="fr-FR">
                <a:solidFill>
                  <a:schemeClr val="bg1"/>
                </a:solidFill>
                <a:ea typeface="+mn-lt"/>
                <a:cs typeface="+mn-lt"/>
              </a:rPr>
              <a:t>soldates de la paix. Il affirme souvent </a:t>
            </a:r>
            <a:r>
              <a:rPr lang="fr-FR" noProof="0">
                <a:solidFill>
                  <a:schemeClr val="bg1"/>
                </a:solidFill>
                <a:ea typeface="+mn-lt"/>
                <a:cs typeface="+mn-lt"/>
              </a:rPr>
              <a:t>que </a:t>
            </a:r>
            <a:r>
              <a:rPr lang="fr-FR">
                <a:solidFill>
                  <a:schemeClr val="bg1"/>
                </a:solidFill>
                <a:ea typeface="+mn-lt"/>
                <a:cs typeface="+mn-lt"/>
              </a:rPr>
              <a:t>les femmes constituent un danger pour les soldats du bataillon et pour toute la mission de maintien de la paix, parce qu’elles sont incompétentes, vulnérables et faibles. Il se plaint de devoir faire </a:t>
            </a:r>
            <a:r>
              <a:rPr lang="fr-FR" noProof="0">
                <a:solidFill>
                  <a:schemeClr val="bg1"/>
                </a:solidFill>
                <a:ea typeface="+mn-lt"/>
                <a:cs typeface="+mn-lt"/>
              </a:rPr>
              <a:t>des </a:t>
            </a:r>
            <a:r>
              <a:rPr lang="fr-FR">
                <a:solidFill>
                  <a:schemeClr val="bg1"/>
                </a:solidFill>
                <a:ea typeface="+mn-lt"/>
                <a:cs typeface="+mn-lt"/>
              </a:rPr>
              <a:t>patrouilles avec </a:t>
            </a:r>
            <a:r>
              <a:rPr lang="fr-FR" noProof="0">
                <a:solidFill>
                  <a:schemeClr val="bg1"/>
                </a:solidFill>
                <a:ea typeface="+mn-lt"/>
                <a:cs typeface="+mn-lt"/>
              </a:rPr>
              <a:t>des femmes.</a:t>
            </a:r>
            <a:endParaRPr lang="fr-FR">
              <a:solidFill>
                <a:schemeClr val="bg1"/>
              </a:solidFill>
              <a:ea typeface="+mn-lt"/>
              <a:cs typeface="+mn-lt"/>
            </a:endParaRPr>
          </a:p>
          <a:p>
            <a:pPr marL="0" indent="0" algn="just">
              <a:buNone/>
            </a:pPr>
            <a:r>
              <a:rPr lang="fr-FR">
                <a:solidFill>
                  <a:schemeClr val="bg1"/>
                </a:solidFill>
                <a:ea typeface="+mn-lt"/>
                <a:cs typeface="+mn-lt"/>
              </a:rPr>
              <a:t>Un jour</a:t>
            </a:r>
            <a:r>
              <a:rPr lang="fr-FR" noProof="0">
                <a:solidFill>
                  <a:schemeClr val="bg1"/>
                </a:solidFill>
                <a:ea typeface="+mn-lt"/>
                <a:cs typeface="+mn-lt"/>
              </a:rPr>
              <a:t>, </a:t>
            </a:r>
            <a:r>
              <a:rPr lang="fr-FR">
                <a:solidFill>
                  <a:schemeClr val="bg1"/>
                </a:solidFill>
                <a:ea typeface="+mn-lt"/>
                <a:cs typeface="+mn-lt"/>
              </a:rPr>
              <a:t>l’une </a:t>
            </a:r>
            <a:r>
              <a:rPr lang="fr-FR" noProof="0">
                <a:solidFill>
                  <a:schemeClr val="bg1"/>
                </a:solidFill>
                <a:ea typeface="+mn-lt"/>
                <a:cs typeface="+mn-lt"/>
              </a:rPr>
              <a:t>de </a:t>
            </a:r>
            <a:r>
              <a:rPr lang="fr-FR">
                <a:solidFill>
                  <a:schemeClr val="bg1"/>
                </a:solidFill>
                <a:ea typeface="+mn-lt"/>
                <a:cs typeface="+mn-lt"/>
              </a:rPr>
              <a:t>vos collègues, une soldate</a:t>
            </a:r>
            <a:r>
              <a:rPr lang="fr-FR" noProof="0">
                <a:solidFill>
                  <a:schemeClr val="bg1"/>
                </a:solidFill>
                <a:ea typeface="+mn-lt"/>
                <a:cs typeface="+mn-lt"/>
              </a:rPr>
              <a:t>, vous </a:t>
            </a:r>
            <a:r>
              <a:rPr lang="fr-FR">
                <a:solidFill>
                  <a:schemeClr val="bg1"/>
                </a:solidFill>
                <a:ea typeface="+mn-lt"/>
                <a:cs typeface="+mn-lt"/>
              </a:rPr>
              <a:t>confie que le sergent a vivement critiqué le rapport </a:t>
            </a:r>
            <a:r>
              <a:rPr lang="fr-FR" noProof="0">
                <a:solidFill>
                  <a:schemeClr val="bg1"/>
                </a:solidFill>
                <a:ea typeface="+mn-lt"/>
                <a:cs typeface="+mn-lt"/>
              </a:rPr>
              <a:t>de </a:t>
            </a:r>
            <a:r>
              <a:rPr lang="fr-FR">
                <a:solidFill>
                  <a:schemeClr val="bg1"/>
                </a:solidFill>
                <a:ea typeface="+mn-lt"/>
                <a:cs typeface="+mn-lt"/>
              </a:rPr>
              <a:t>patrouille qu’elle avait établi avec une autre collègue</a:t>
            </a:r>
            <a:r>
              <a:rPr lang="fr-FR" noProof="0">
                <a:solidFill>
                  <a:schemeClr val="bg1"/>
                </a:solidFill>
                <a:ea typeface="+mn-lt"/>
                <a:cs typeface="+mn-lt"/>
              </a:rPr>
              <a:t>. </a:t>
            </a:r>
            <a:r>
              <a:rPr lang="fr-FR">
                <a:solidFill>
                  <a:schemeClr val="bg1"/>
                </a:solidFill>
                <a:ea typeface="+mn-lt"/>
                <a:cs typeface="+mn-lt"/>
              </a:rPr>
              <a:t>Il lui avait crié dessus en disant </a:t>
            </a:r>
            <a:r>
              <a:rPr lang="fr-FR" noProof="0">
                <a:solidFill>
                  <a:schemeClr val="bg1"/>
                </a:solidFill>
                <a:ea typeface="+mn-lt"/>
                <a:cs typeface="+mn-lt"/>
              </a:rPr>
              <a:t>que </a:t>
            </a:r>
            <a:r>
              <a:rPr lang="fr-FR">
                <a:solidFill>
                  <a:schemeClr val="bg1"/>
                </a:solidFill>
                <a:ea typeface="+mn-lt"/>
                <a:cs typeface="+mn-lt"/>
              </a:rPr>
              <a:t>le rapport n’était </a:t>
            </a:r>
            <a:r>
              <a:rPr lang="fr-FR" noProof="0">
                <a:solidFill>
                  <a:schemeClr val="bg1"/>
                </a:solidFill>
                <a:ea typeface="+mn-lt"/>
                <a:cs typeface="+mn-lt"/>
              </a:rPr>
              <a:t>pas </a:t>
            </a:r>
            <a:r>
              <a:rPr lang="fr-FR">
                <a:solidFill>
                  <a:schemeClr val="bg1"/>
                </a:solidFill>
                <a:ea typeface="+mn-lt"/>
                <a:cs typeface="+mn-lt"/>
              </a:rPr>
              <a:t>bon </a:t>
            </a:r>
            <a:r>
              <a:rPr lang="fr-FR" noProof="0">
                <a:solidFill>
                  <a:schemeClr val="bg1"/>
                </a:solidFill>
                <a:ea typeface="+mn-lt"/>
                <a:cs typeface="+mn-lt"/>
              </a:rPr>
              <a:t>et </a:t>
            </a:r>
            <a:r>
              <a:rPr lang="fr-FR">
                <a:solidFill>
                  <a:schemeClr val="bg1"/>
                </a:solidFill>
                <a:ea typeface="+mn-lt"/>
                <a:cs typeface="+mn-lt"/>
              </a:rPr>
              <a:t>qu’elle était incompétente, comme toutes les autres femmes du bataillon.</a:t>
            </a:r>
            <a:endParaRPr lang="fr-FR">
              <a:solidFill>
                <a:schemeClr val="bg1"/>
              </a:solidFill>
            </a:endParaRPr>
          </a:p>
          <a:p>
            <a:pPr marL="0" indent="0" algn="just">
              <a:buNone/>
            </a:pPr>
            <a:r>
              <a:rPr lang="fr-FR">
                <a:solidFill>
                  <a:schemeClr val="bg1"/>
                </a:solidFill>
                <a:ea typeface="+mn-lt"/>
                <a:cs typeface="+mn-lt"/>
              </a:rPr>
              <a:t>Quel soutien apporteriez-vous à votre collègue dans une telle situation? Vous n’avez pas été personnellement témoin de l’événement et vous n’avez pas non plus été personnellement victime de harcèlement de la part du sergent. Quelles conséquences (positives et négatives) pourrait avoir une intervention de votre part ? Comment pourriez-vous atténuer les conséquences négatives ?</a:t>
            </a:r>
            <a:endParaRPr lang="fr-FR">
              <a:solidFill>
                <a:schemeClr val="bg1"/>
              </a:solidFill>
            </a:endParaRPr>
          </a:p>
          <a:p>
            <a:pPr marL="0" indent="0" algn="just">
              <a:buNone/>
            </a:pPr>
            <a:endParaRPr lang="fr-FR">
              <a:solidFill>
                <a:schemeClr val="bg1"/>
              </a:solidFill>
              <a:ea typeface="Calibri"/>
              <a:cs typeface="Calibri"/>
            </a:endParaRPr>
          </a:p>
          <a:p>
            <a:pPr marL="0" indent="0" algn="just">
              <a:buNone/>
            </a:pPr>
            <a:endParaRPr lang="fr-FR">
              <a:solidFill>
                <a:schemeClr val="bg1"/>
              </a:solidFill>
              <a:ea typeface="Calibri"/>
              <a:cs typeface="Calibri"/>
            </a:endParaRPr>
          </a:p>
        </p:txBody>
      </p:sp>
    </p:spTree>
    <p:extLst>
      <p:ext uri="{BB962C8B-B14F-4D97-AF65-F5344CB8AC3E}">
        <p14:creationId xmlns:p14="http://schemas.microsoft.com/office/powerpoint/2010/main" val="23901885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60EAA4B-5343-4A6F-8750-5E959784BDBF}"/>
              </a:ext>
            </a:extLst>
          </p:cNvPr>
          <p:cNvSpPr>
            <a:spLocks noGrp="1"/>
          </p:cNvSpPr>
          <p:nvPr>
            <p:ph type="title"/>
          </p:nvPr>
        </p:nvSpPr>
        <p:spPr>
          <a:xfrm>
            <a:off x="838200" y="365125"/>
            <a:ext cx="10515600" cy="747713"/>
          </a:xfrm>
        </p:spPr>
        <p:txBody>
          <a:bodyPr/>
          <a:lstStyle/>
          <a:p>
            <a:r>
              <a:rPr lang="en-GB" noProof="0"/>
              <a:t>Action </a:t>
            </a:r>
            <a:r>
              <a:rPr lang="en-GB"/>
              <a:t>à </a:t>
            </a:r>
            <a:r>
              <a:rPr lang="en-GB" noProof="0"/>
              <a:t>prendre</a:t>
            </a:r>
          </a:p>
        </p:txBody>
      </p:sp>
      <p:sp>
        <p:nvSpPr>
          <p:cNvPr id="14" name="TextBox 13">
            <a:extLst>
              <a:ext uri="{FF2B5EF4-FFF2-40B4-BE49-F238E27FC236}">
                <a16:creationId xmlns:a16="http://schemas.microsoft.com/office/drawing/2014/main" id="{B7D611BE-B07C-D10D-CB3E-C1500F3F300F}"/>
              </a:ext>
            </a:extLst>
          </p:cNvPr>
          <p:cNvSpPr txBox="1"/>
          <p:nvPr/>
        </p:nvSpPr>
        <p:spPr>
          <a:xfrm>
            <a:off x="2220268" y="1255603"/>
            <a:ext cx="9692053" cy="5355312"/>
          </a:xfrm>
          <a:prstGeom prst="rect">
            <a:avLst/>
          </a:prstGeom>
          <a:noFill/>
        </p:spPr>
        <p:txBody>
          <a:bodyPr wrap="square" lIns="91440" tIns="45720" rIns="91440" bIns="45720" anchor="t">
            <a:spAutoFit/>
          </a:bodyPr>
          <a:lstStyle/>
          <a:p>
            <a:r>
              <a:rPr lang="fr-FR" b="1">
                <a:solidFill>
                  <a:schemeClr val="accent1">
                    <a:lumMod val="75000"/>
                  </a:schemeClr>
                </a:solidFill>
              </a:rPr>
              <a:t>OPTION N° 1</a:t>
            </a:r>
          </a:p>
          <a:p>
            <a:r>
              <a:rPr lang="fr-FR">
                <a:solidFill>
                  <a:schemeClr val="accent1">
                    <a:lumMod val="75000"/>
                  </a:schemeClr>
                </a:solidFill>
                <a:ea typeface="+mn-lt"/>
                <a:cs typeface="+mn-lt"/>
              </a:rPr>
              <a:t>Vous signalez immédiatement le problème à la hiérarchie. Ce type de comportement est inadmissible et doit cesser dans les plus brefs délais.</a:t>
            </a:r>
          </a:p>
          <a:p>
            <a:endParaRPr lang="fr-FR">
              <a:solidFill>
                <a:schemeClr val="accent1">
                  <a:lumMod val="75000"/>
                </a:schemeClr>
              </a:solidFill>
            </a:endParaRPr>
          </a:p>
          <a:p>
            <a:r>
              <a:rPr lang="fr-FR" b="1">
                <a:solidFill>
                  <a:schemeClr val="accent1">
                    <a:lumMod val="75000"/>
                  </a:schemeClr>
                </a:solidFill>
              </a:rPr>
              <a:t>OPTION N° 2</a:t>
            </a:r>
          </a:p>
          <a:p>
            <a:r>
              <a:rPr lang="fr-FR">
                <a:solidFill>
                  <a:schemeClr val="accent1">
                    <a:lumMod val="75000"/>
                  </a:schemeClr>
                </a:solidFill>
                <a:ea typeface="+mn-lt"/>
                <a:cs typeface="+mn-lt"/>
              </a:rPr>
              <a:t>Vous parlez avec la victime. Vous lui demandez si elle va bien, si vous pouvez faire quelque chose pour l’aider et si elle a besoin d’informations. Vous lui demandez également ce qu’elle voudrait que vous fassiez et si elle souhaite que vous signaliez le problème. Vous vous souvenez qu’il existe des mécanismes de signalement formels et informels. Vous suggérez à la victime de s’adresser au (à la) coordonnateur(</a:t>
            </a:r>
            <a:r>
              <a:rPr lang="fr-FR" err="1">
                <a:solidFill>
                  <a:schemeClr val="accent1">
                    <a:lumMod val="75000"/>
                  </a:schemeClr>
                </a:solidFill>
                <a:ea typeface="+mn-lt"/>
                <a:cs typeface="+mn-lt"/>
              </a:rPr>
              <a:t>trice</a:t>
            </a:r>
            <a:r>
              <a:rPr lang="fr-FR">
                <a:solidFill>
                  <a:schemeClr val="accent1">
                    <a:lumMod val="75000"/>
                  </a:schemeClr>
                </a:solidFill>
                <a:ea typeface="+mn-lt"/>
                <a:cs typeface="+mn-lt"/>
              </a:rPr>
              <a:t>) pour les questions de genre du bataillon et de se renseigner sur les mécanismes de signalement des faits de harcèlement. Si elle n’ose pas le faire, vous lui proposez de vous renseigner à sa place sur les mécanismes de signalement sans donner d’informations personnelles.</a:t>
            </a:r>
          </a:p>
          <a:p>
            <a:endParaRPr lang="fr-FR">
              <a:solidFill>
                <a:schemeClr val="accent1">
                  <a:lumMod val="75000"/>
                </a:schemeClr>
              </a:solidFill>
            </a:endParaRPr>
          </a:p>
          <a:p>
            <a:r>
              <a:rPr lang="fr-FR" b="1">
                <a:solidFill>
                  <a:schemeClr val="accent1">
                    <a:lumMod val="75000"/>
                  </a:schemeClr>
                </a:solidFill>
              </a:rPr>
              <a:t>OPTION N° 3</a:t>
            </a:r>
          </a:p>
          <a:p>
            <a:r>
              <a:rPr lang="fr-FR">
                <a:solidFill>
                  <a:schemeClr val="accent1">
                    <a:lumMod val="75000"/>
                  </a:schemeClr>
                </a:solidFill>
                <a:ea typeface="+mn-lt"/>
                <a:cs typeface="+mn-lt"/>
              </a:rPr>
              <a:t>Vous vous adressez directement à l’auteur ou à l’auteur présumé. Vous lui expliquez que son expérience est appréciée de toutes et tous, mais que certain(e)s de ses collègues trouvent que sa manière de communiquer peut être démotivante, décourageante, etc. Vous lui demandez s’il serait possible de chercher ensemble des moyens d’améliorer la situation.</a:t>
            </a:r>
            <a:endParaRPr lang="fr-FR">
              <a:solidFill>
                <a:schemeClr val="accent1">
                  <a:lumMod val="75000"/>
                </a:schemeClr>
              </a:solidFill>
            </a:endParaRPr>
          </a:p>
        </p:txBody>
      </p:sp>
      <p:grpSp>
        <p:nvGrpSpPr>
          <p:cNvPr id="17" name="Group 16">
            <a:extLst>
              <a:ext uri="{FF2B5EF4-FFF2-40B4-BE49-F238E27FC236}">
                <a16:creationId xmlns:a16="http://schemas.microsoft.com/office/drawing/2014/main" id="{1A9FAB2E-E256-792D-0069-C6E8BACEE492}"/>
              </a:ext>
            </a:extLst>
          </p:cNvPr>
          <p:cNvGrpSpPr/>
          <p:nvPr/>
        </p:nvGrpSpPr>
        <p:grpSpPr>
          <a:xfrm>
            <a:off x="918489" y="5398355"/>
            <a:ext cx="1073785" cy="1062355"/>
            <a:chOff x="0" y="0"/>
            <a:chExt cx="1073619" cy="1062101"/>
          </a:xfrm>
        </p:grpSpPr>
        <p:pic>
          <p:nvPicPr>
            <p:cNvPr id="18" name="Image 1924">
              <a:extLst>
                <a:ext uri="{FF2B5EF4-FFF2-40B4-BE49-F238E27FC236}">
                  <a16:creationId xmlns:a16="http://schemas.microsoft.com/office/drawing/2014/main" id="{9ADB6150-9F65-0E96-091A-92CAE04E7451}"/>
                </a:ext>
              </a:extLst>
            </p:cNvPr>
            <p:cNvPicPr/>
            <p:nvPr/>
          </p:nvPicPr>
          <p:blipFill>
            <a:blip r:embed="rId3" cstate="print"/>
            <a:stretch>
              <a:fillRect/>
            </a:stretch>
          </p:blipFill>
          <p:spPr>
            <a:xfrm>
              <a:off x="0" y="0"/>
              <a:ext cx="1073619" cy="1062101"/>
            </a:xfrm>
            <a:prstGeom prst="rect">
              <a:avLst/>
            </a:prstGeom>
          </p:spPr>
        </p:pic>
        <p:sp>
          <p:nvSpPr>
            <p:cNvPr id="19" name="Graphic 1925">
              <a:extLst>
                <a:ext uri="{FF2B5EF4-FFF2-40B4-BE49-F238E27FC236}">
                  <a16:creationId xmlns:a16="http://schemas.microsoft.com/office/drawing/2014/main" id="{0FC0EBDB-DB34-C1B0-54E7-95216167EE74}"/>
                </a:ext>
              </a:extLst>
            </p:cNvPr>
            <p:cNvSpPr/>
            <p:nvPr/>
          </p:nvSpPr>
          <p:spPr>
            <a:xfrm>
              <a:off x="314998" y="97409"/>
              <a:ext cx="522605" cy="652780"/>
            </a:xfrm>
            <a:custGeom>
              <a:avLst/>
              <a:gdLst/>
              <a:ahLst/>
              <a:cxnLst/>
              <a:rect l="l" t="t" r="r" b="b"/>
              <a:pathLst>
                <a:path w="522605" h="652780">
                  <a:moveTo>
                    <a:pt x="521995" y="0"/>
                  </a:moveTo>
                  <a:lnTo>
                    <a:pt x="0" y="0"/>
                  </a:lnTo>
                  <a:lnTo>
                    <a:pt x="0" y="652170"/>
                  </a:lnTo>
                  <a:lnTo>
                    <a:pt x="521995" y="652170"/>
                  </a:lnTo>
                  <a:lnTo>
                    <a:pt x="521995" y="0"/>
                  </a:lnTo>
                  <a:close/>
                </a:path>
              </a:pathLst>
            </a:custGeom>
            <a:solidFill>
              <a:srgbClr val="000000"/>
            </a:solidFill>
          </p:spPr>
          <p:txBody>
            <a:bodyPr wrap="square" lIns="0" tIns="0" rIns="0" bIns="0" rtlCol="0">
              <a:prstTxWarp prst="textNoShape">
                <a:avLst/>
              </a:prstTxWarp>
              <a:noAutofit/>
            </a:bodyPr>
            <a:lstStyle/>
            <a:p>
              <a:endParaRPr lang="en-US"/>
            </a:p>
          </p:txBody>
        </p:sp>
        <p:sp>
          <p:nvSpPr>
            <p:cNvPr id="20" name="Graphic 1926">
              <a:extLst>
                <a:ext uri="{FF2B5EF4-FFF2-40B4-BE49-F238E27FC236}">
                  <a16:creationId xmlns:a16="http://schemas.microsoft.com/office/drawing/2014/main" id="{9A08FB5E-1BF7-8714-59C0-DF369E017756}"/>
                </a:ext>
              </a:extLst>
            </p:cNvPr>
            <p:cNvSpPr/>
            <p:nvPr/>
          </p:nvSpPr>
          <p:spPr>
            <a:xfrm>
              <a:off x="342944" y="142556"/>
              <a:ext cx="340360" cy="420370"/>
            </a:xfrm>
            <a:custGeom>
              <a:avLst/>
              <a:gdLst/>
              <a:ahLst/>
              <a:cxnLst/>
              <a:rect l="l" t="t" r="r" b="b"/>
              <a:pathLst>
                <a:path w="340360" h="420370">
                  <a:moveTo>
                    <a:pt x="162520" y="0"/>
                  </a:moveTo>
                  <a:lnTo>
                    <a:pt x="111669" y="7954"/>
                  </a:lnTo>
                  <a:lnTo>
                    <a:pt x="75487" y="26166"/>
                  </a:lnTo>
                  <a:lnTo>
                    <a:pt x="46001" y="52785"/>
                  </a:lnTo>
                  <a:lnTo>
                    <a:pt x="21525" y="84205"/>
                  </a:lnTo>
                  <a:lnTo>
                    <a:pt x="5180" y="121475"/>
                  </a:lnTo>
                  <a:lnTo>
                    <a:pt x="36" y="161574"/>
                  </a:lnTo>
                  <a:lnTo>
                    <a:pt x="0" y="169524"/>
                  </a:lnTo>
                  <a:lnTo>
                    <a:pt x="1865" y="177931"/>
                  </a:lnTo>
                  <a:lnTo>
                    <a:pt x="31663" y="212820"/>
                  </a:lnTo>
                  <a:lnTo>
                    <a:pt x="57487" y="216769"/>
                  </a:lnTo>
                  <a:lnTo>
                    <a:pt x="69142" y="214323"/>
                  </a:lnTo>
                  <a:lnTo>
                    <a:pt x="103643" y="177118"/>
                  </a:lnTo>
                  <a:lnTo>
                    <a:pt x="104303" y="168648"/>
                  </a:lnTo>
                  <a:lnTo>
                    <a:pt x="109206" y="147464"/>
                  </a:lnTo>
                  <a:lnTo>
                    <a:pt x="133621" y="117389"/>
                  </a:lnTo>
                  <a:lnTo>
                    <a:pt x="179709" y="105463"/>
                  </a:lnTo>
                  <a:lnTo>
                    <a:pt x="194213" y="108516"/>
                  </a:lnTo>
                  <a:lnTo>
                    <a:pt x="224496" y="133773"/>
                  </a:lnTo>
                  <a:lnTo>
                    <a:pt x="234061" y="156143"/>
                  </a:lnTo>
                  <a:lnTo>
                    <a:pt x="233563" y="167854"/>
                  </a:lnTo>
                  <a:lnTo>
                    <a:pt x="210702" y="201333"/>
                  </a:lnTo>
                  <a:lnTo>
                    <a:pt x="187053" y="222699"/>
                  </a:lnTo>
                  <a:lnTo>
                    <a:pt x="170432" y="238066"/>
                  </a:lnTo>
                  <a:lnTo>
                    <a:pt x="144664" y="272711"/>
                  </a:lnTo>
                  <a:lnTo>
                    <a:pt x="129599" y="311021"/>
                  </a:lnTo>
                  <a:lnTo>
                    <a:pt x="120001" y="351007"/>
                  </a:lnTo>
                  <a:lnTo>
                    <a:pt x="119067" y="359606"/>
                  </a:lnTo>
                  <a:lnTo>
                    <a:pt x="119115" y="368163"/>
                  </a:lnTo>
                  <a:lnTo>
                    <a:pt x="140554" y="409957"/>
                  </a:lnTo>
                  <a:lnTo>
                    <a:pt x="169823" y="419765"/>
                  </a:lnTo>
                  <a:lnTo>
                    <a:pt x="183013" y="418098"/>
                  </a:lnTo>
                  <a:lnTo>
                    <a:pt x="218486" y="386927"/>
                  </a:lnTo>
                  <a:lnTo>
                    <a:pt x="226274" y="358513"/>
                  </a:lnTo>
                  <a:lnTo>
                    <a:pt x="229123" y="343974"/>
                  </a:lnTo>
                  <a:lnTo>
                    <a:pt x="251916" y="307687"/>
                  </a:lnTo>
                  <a:lnTo>
                    <a:pt x="267741" y="292912"/>
                  </a:lnTo>
                  <a:lnTo>
                    <a:pt x="273086" y="287989"/>
                  </a:lnTo>
                  <a:lnTo>
                    <a:pt x="300586" y="259947"/>
                  </a:lnTo>
                  <a:lnTo>
                    <a:pt x="330756" y="205163"/>
                  </a:lnTo>
                  <a:lnTo>
                    <a:pt x="340244" y="154436"/>
                  </a:lnTo>
                  <a:lnTo>
                    <a:pt x="339047" y="142835"/>
                  </a:lnTo>
                  <a:lnTo>
                    <a:pt x="329117" y="105789"/>
                  </a:lnTo>
                  <a:lnTo>
                    <a:pt x="301448" y="60090"/>
                  </a:lnTo>
                  <a:lnTo>
                    <a:pt x="269906" y="29526"/>
                  </a:lnTo>
                  <a:lnTo>
                    <a:pt x="233124" y="9293"/>
                  </a:lnTo>
                  <a:lnTo>
                    <a:pt x="188111" y="705"/>
                  </a:lnTo>
                  <a:lnTo>
                    <a:pt x="162520" y="0"/>
                  </a:lnTo>
                  <a:close/>
                </a:path>
              </a:pathLst>
            </a:custGeom>
            <a:solidFill>
              <a:srgbClr val="FFFFFF"/>
            </a:solidFill>
          </p:spPr>
          <p:txBody>
            <a:bodyPr wrap="square" lIns="0" tIns="0" rIns="0" bIns="0" rtlCol="0">
              <a:prstTxWarp prst="textNoShape">
                <a:avLst/>
              </a:prstTxWarp>
              <a:noAutofit/>
            </a:bodyPr>
            <a:lstStyle/>
            <a:p>
              <a:endParaRPr lang="en-US"/>
            </a:p>
          </p:txBody>
        </p:sp>
        <p:pic>
          <p:nvPicPr>
            <p:cNvPr id="21" name="Image 1927">
              <a:extLst>
                <a:ext uri="{FF2B5EF4-FFF2-40B4-BE49-F238E27FC236}">
                  <a16:creationId xmlns:a16="http://schemas.microsoft.com/office/drawing/2014/main" id="{B96111CB-14C4-9EC6-D821-9B20B9633EF5}"/>
                </a:ext>
              </a:extLst>
            </p:cNvPr>
            <p:cNvPicPr/>
            <p:nvPr/>
          </p:nvPicPr>
          <p:blipFill>
            <a:blip r:embed="rId4" cstate="print"/>
            <a:stretch>
              <a:fillRect/>
            </a:stretch>
          </p:blipFill>
          <p:spPr>
            <a:xfrm>
              <a:off x="455819" y="581797"/>
              <a:ext cx="108127" cy="112692"/>
            </a:xfrm>
            <a:prstGeom prst="rect">
              <a:avLst/>
            </a:prstGeom>
          </p:spPr>
        </p:pic>
      </p:grpSp>
      <p:pic>
        <p:nvPicPr>
          <p:cNvPr id="3" name="Image 2" descr="Une image contenant noir, blanc, Graphique, conception&#10;&#10;Le contenu généré par l’IA peut être incorrect.">
            <a:extLst>
              <a:ext uri="{FF2B5EF4-FFF2-40B4-BE49-F238E27FC236}">
                <a16:creationId xmlns:a16="http://schemas.microsoft.com/office/drawing/2014/main" id="{D54E2F1C-0A43-25D6-8B0A-D83E48ACDD10}"/>
              </a:ext>
            </a:extLst>
          </p:cNvPr>
          <p:cNvPicPr>
            <a:picLocks noChangeAspect="1"/>
          </p:cNvPicPr>
          <p:nvPr/>
        </p:nvPicPr>
        <p:blipFill>
          <a:blip r:embed="rId5"/>
          <a:stretch>
            <a:fillRect/>
          </a:stretch>
        </p:blipFill>
        <p:spPr>
          <a:xfrm>
            <a:off x="901211" y="1258154"/>
            <a:ext cx="1089270" cy="1147153"/>
          </a:xfrm>
          <a:prstGeom prst="rect">
            <a:avLst/>
          </a:prstGeom>
        </p:spPr>
      </p:pic>
      <p:pic>
        <p:nvPicPr>
          <p:cNvPr id="4" name="Image 3">
            <a:extLst>
              <a:ext uri="{FF2B5EF4-FFF2-40B4-BE49-F238E27FC236}">
                <a16:creationId xmlns:a16="http://schemas.microsoft.com/office/drawing/2014/main" id="{48E5A3B9-D23F-8DD7-DA42-0CBC6C139E1C}"/>
              </a:ext>
            </a:extLst>
          </p:cNvPr>
          <p:cNvPicPr>
            <a:picLocks noChangeAspect="1"/>
          </p:cNvPicPr>
          <p:nvPr/>
        </p:nvPicPr>
        <p:blipFill>
          <a:blip r:embed="rId6"/>
          <a:stretch>
            <a:fillRect/>
          </a:stretch>
        </p:blipFill>
        <p:spPr>
          <a:xfrm>
            <a:off x="910492" y="2951285"/>
            <a:ext cx="1080477" cy="1551354"/>
          </a:xfrm>
          <a:prstGeom prst="rect">
            <a:avLst/>
          </a:prstGeom>
        </p:spPr>
      </p:pic>
    </p:spTree>
    <p:extLst>
      <p:ext uri="{BB962C8B-B14F-4D97-AF65-F5344CB8AC3E}">
        <p14:creationId xmlns:p14="http://schemas.microsoft.com/office/powerpoint/2010/main" val="230957954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82e6f1-0aed-4d70-b952-9ad3a2aa56b1" xsi:nil="true"/>
    <lcf76f155ced4ddcb4097134ff3c332f xmlns="2a1b13b6-5cb9-4595-b3a5-ce37c490501b">
      <Terms xmlns="http://schemas.microsoft.com/office/infopath/2007/PartnerControls"/>
    </lcf76f155ced4ddcb4097134ff3c332f>
    <Modifiedby xmlns="2a1b13b6-5cb9-4595-b3a5-ce37c490501b">
      <UserInfo>
        <DisplayName/>
        <AccountId xsi:nil="true"/>
        <AccountType/>
      </UserInfo>
    </Modifiedb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03B476E85AC8342866B6524D17E8A86" ma:contentTypeVersion="15" ma:contentTypeDescription="Create a new document." ma:contentTypeScope="" ma:versionID="6f4255f04ee179430cc104f91b0200fd">
  <xsd:schema xmlns:xsd="http://www.w3.org/2001/XMLSchema" xmlns:xs="http://www.w3.org/2001/XMLSchema" xmlns:p="http://schemas.microsoft.com/office/2006/metadata/properties" xmlns:ns2="2a1b13b6-5cb9-4595-b3a5-ce37c490501b" xmlns:ns3="1182e6f1-0aed-4d70-b952-9ad3a2aa56b1" targetNamespace="http://schemas.microsoft.com/office/2006/metadata/properties" ma:root="true" ma:fieldsID="6d9e584548addd11aa168e3962c0e029" ns2:_="" ns3:_="">
    <xsd:import namespace="2a1b13b6-5cb9-4595-b3a5-ce37c490501b"/>
    <xsd:import namespace="1182e6f1-0aed-4d70-b952-9ad3a2aa56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Location" minOccurs="0"/>
                <xsd:element ref="ns2:MediaServiceGenerationTime" minOccurs="0"/>
                <xsd:element ref="ns2:MediaServiceEventHashCode" minOccurs="0"/>
                <xsd:element ref="ns2:MediaServiceOCR" minOccurs="0"/>
                <xsd:element ref="ns2:MediaLengthInSeconds" minOccurs="0"/>
                <xsd:element ref="ns2:Modifi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1b13b6-5cb9-4595-b3a5-ce37c49050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odifiedby" ma:index="21" nillable="true" ma:displayName="Modified by" ma:format="Dropdown" ma:list="UserInfo" ma:SharePointGroup="0" ma:internalName="Modifi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182e6f1-0aed-4d70-b952-9ad3a2aa56b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3755600-0716-459b-b585-a330963190da}" ma:internalName="TaxCatchAll" ma:showField="CatchAllData" ma:web="1182e6f1-0aed-4d70-b952-9ad3a2aa5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FCAA211-9904-41DB-A4B1-8D558FCFE24D}">
  <ds:schemaRefs>
    <ds:schemaRef ds:uri="1182e6f1-0aed-4d70-b952-9ad3a2aa56b1"/>
    <ds:schemaRef ds:uri="2a1b13b6-5cb9-4595-b3a5-ce37c490501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A88CA1F-DAD5-4C8B-84BA-5A7672FFD53D}">
  <ds:schemaRefs>
    <ds:schemaRef ds:uri="http://schemas.microsoft.com/sharepoint/v3/contenttype/forms"/>
  </ds:schemaRefs>
</ds:datastoreItem>
</file>

<file path=customXml/itemProps3.xml><?xml version="1.0" encoding="utf-8"?>
<ds:datastoreItem xmlns:ds="http://schemas.openxmlformats.org/officeDocument/2006/customXml" ds:itemID="{2E76A3EA-B72B-4836-AD4F-7B42AA8494CD}">
  <ds:schemaRefs>
    <ds:schemaRef ds:uri="1182e6f1-0aed-4d70-b952-9ad3a2aa56b1"/>
    <ds:schemaRef ds:uri="2a1b13b6-5cb9-4595-b3a5-ce37c490501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13</Slides>
  <Notes>13</Notes>
  <HiddenSlides>0</HiddenSlide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Thème Office</vt:lpstr>
      <vt:lpstr>ÉTUDE DE CAS N° 6 :  CRÉER UN ENVIRONNEMENT DE TRAVAIL VALORISANT POUR L’ENSEMBLE DU PERSONNEL MILITAIRE (MEMBRES DES CONTINGENTS)</vt:lpstr>
      <vt:lpstr>PowerPoint Presentation</vt:lpstr>
      <vt:lpstr>PowerPoint Presentation</vt:lpstr>
      <vt:lpstr>PowerPoint Presentation</vt:lpstr>
      <vt:lpstr>Cadre</vt:lpstr>
      <vt:lpstr>Cadre (ctd)</vt:lpstr>
      <vt:lpstr>RÉFÉRENTIEL DE VALEURS ET DE COMPORTEMENTS DE L’ONU</vt:lpstr>
      <vt:lpstr>TÂCHE</vt:lpstr>
      <vt:lpstr>Action à prendre</vt:lpstr>
      <vt:lpstr>Scénario</vt:lpstr>
      <vt:lpstr>Scénario</vt:lpstr>
      <vt:lpstr>PowerPoint Presentation</vt:lpstr>
      <vt:lpstr>Rappel!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Josselin Bourges</dc:creator>
  <cp:revision>1</cp:revision>
  <dcterms:created xsi:type="dcterms:W3CDTF">2025-08-15T14:35:38Z</dcterms:created>
  <dcterms:modified xsi:type="dcterms:W3CDTF">2025-08-28T21:11:31Z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0x010100C03B476E85AC8342866B6524D17E8A86</vt:lpwstr>
  </property>
  <property fmtid="{D5CDD505-2E9C-101B-9397-08002B2CF9AE}" pid="3" name="MediaServiceImageTags">
    <vt:lpwstr/>
  </property>
</Properties>
</file>